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2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5" r:id="rId3"/>
    <p:sldId id="407" r:id="rId4"/>
    <p:sldId id="399" r:id="rId5"/>
    <p:sldId id="386" r:id="rId6"/>
    <p:sldId id="278" r:id="rId7"/>
    <p:sldId id="277" r:id="rId8"/>
    <p:sldId id="400" r:id="rId9"/>
    <p:sldId id="408" r:id="rId10"/>
    <p:sldId id="405" r:id="rId11"/>
    <p:sldId id="370" r:id="rId12"/>
    <p:sldId id="401" r:id="rId13"/>
    <p:sldId id="404" r:id="rId14"/>
    <p:sldId id="415" r:id="rId15"/>
    <p:sldId id="410" r:id="rId16"/>
    <p:sldId id="411" r:id="rId17"/>
    <p:sldId id="412" r:id="rId18"/>
    <p:sldId id="413" r:id="rId19"/>
    <p:sldId id="414" r:id="rId20"/>
    <p:sldId id="403" r:id="rId21"/>
    <p:sldId id="409" r:id="rId22"/>
    <p:sldId id="398" r:id="rId23"/>
    <p:sldId id="397" r:id="rId24"/>
    <p:sldId id="406" r:id="rId2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na Koskentalo" initials="EK" lastIdx="6" clrIdx="0">
    <p:extLst>
      <p:ext uri="{19B8F6BF-5375-455C-9EA6-DF929625EA0E}">
        <p15:presenceInfo xmlns:p15="http://schemas.microsoft.com/office/powerpoint/2012/main" userId="S::elina.koskentalo@tieke.fi::2c9c0d49-0ca8-4922-817d-2dc1b559e5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59595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>
      <p:cViewPr varScale="1">
        <p:scale>
          <a:sx n="67" d="100"/>
          <a:sy n="67" d="100"/>
        </p:scale>
        <p:origin x="3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5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F48CC-B117-4D2C-820A-D82D2E773407}" type="datetimeFigureOut">
              <a:rPr lang="fi-FI" smtClean="0"/>
              <a:t>23.3.2020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84F63-F8DC-4AEC-B456-780DD6D1F9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912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5BF0C-9A10-43DB-9F56-7BA55FD4C0BC}" type="datetimeFigureOut">
              <a:rPr lang="fi-FI" smtClean="0"/>
              <a:t>23.3.2020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F2F10-62CF-400A-96D6-D1B7ACEC6B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774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F2F10-62CF-400A-96D6-D1B7ACEC6BE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1018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1F9A4-0609-4EEC-A3A6-E79397DEE23E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420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12886-712F-4A8D-B785-8CDC418093E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9393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1F9A4-0609-4EEC-A3A6-E79397DEE23E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1280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-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Data </a:t>
            </a:r>
            <a:r>
              <a:rPr lang="fi-FI" dirty="0" err="1"/>
              <a:t>Vocabularies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started</a:t>
            </a:r>
            <a:r>
              <a:rPr lang="fi-FI" dirty="0"/>
              <a:t> in 2016, </a:t>
            </a:r>
            <a:r>
              <a:rPr lang="fi-FI" dirty="0" err="1"/>
              <a:t>work</a:t>
            </a:r>
            <a:r>
              <a:rPr lang="fi-FI" dirty="0"/>
              <a:t> for </a:t>
            </a:r>
            <a:r>
              <a:rPr lang="fi-FI" dirty="0" err="1"/>
              <a:t>Controlled</a:t>
            </a:r>
            <a:r>
              <a:rPr lang="fi-FI" dirty="0"/>
              <a:t> </a:t>
            </a:r>
            <a:r>
              <a:rPr lang="fi-FI" dirty="0" err="1"/>
              <a:t>Vocabularies</a:t>
            </a:r>
            <a:r>
              <a:rPr lang="fi-FI" dirty="0"/>
              <a:t> in </a:t>
            </a:r>
            <a:r>
              <a:rPr lang="fi-FI" dirty="0" err="1"/>
              <a:t>early</a:t>
            </a:r>
            <a:r>
              <a:rPr lang="fi-FI" dirty="0"/>
              <a:t> 2017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Reference</a:t>
            </a:r>
            <a:r>
              <a:rPr lang="fi-FI" dirty="0"/>
              <a:t> Data in </a:t>
            </a:r>
            <a:r>
              <a:rPr lang="fi-FI" dirty="0" err="1"/>
              <a:t>autumn</a:t>
            </a:r>
            <a:r>
              <a:rPr lang="fi-FI" dirty="0"/>
              <a:t> 2017</a:t>
            </a:r>
          </a:p>
          <a:p>
            <a:r>
              <a:rPr lang="fi-FI" dirty="0"/>
              <a:t>- And </a:t>
            </a:r>
            <a:r>
              <a:rPr lang="fi-FI" dirty="0" err="1"/>
              <a:t>together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found</a:t>
            </a:r>
            <a:r>
              <a:rPr lang="fi-FI" dirty="0"/>
              <a:t> online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front</a:t>
            </a:r>
            <a:r>
              <a:rPr lang="fi-FI" dirty="0"/>
              <a:t> </a:t>
            </a:r>
            <a:r>
              <a:rPr lang="fi-FI" dirty="0" err="1"/>
              <a:t>page</a:t>
            </a:r>
            <a:r>
              <a:rPr lang="fi-FI" dirty="0"/>
              <a:t> for </a:t>
            </a:r>
            <a:r>
              <a:rPr lang="fi-FI" dirty="0" err="1"/>
              <a:t>interoperability</a:t>
            </a:r>
            <a:r>
              <a:rPr lang="fi-FI" dirty="0"/>
              <a:t>, ”</a:t>
            </a:r>
            <a:r>
              <a:rPr lang="fi-FI" dirty="0" err="1"/>
              <a:t>Interoperable</a:t>
            </a:r>
            <a:r>
              <a:rPr lang="fi-FI" dirty="0"/>
              <a:t> Finland”</a:t>
            </a:r>
          </a:p>
          <a:p>
            <a:endParaRPr lang="fi-FI" dirty="0"/>
          </a:p>
          <a:p>
            <a:r>
              <a:rPr lang="fi-FI" dirty="0"/>
              <a:t>Lopuksi: And </a:t>
            </a:r>
            <a:r>
              <a:rPr lang="fi-FI" dirty="0" err="1"/>
              <a:t>how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D70C5-1692-4697-9F82-0557F455EAFF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475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Ylätunnisteen paikkamerkki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TIEKE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3BB7B-5296-4253-A2ED-C57E166F2EDB}" type="slidenum">
              <a:rPr lang="fi-FI" smtClean="0"/>
              <a:pPr>
                <a:defRPr/>
              </a:pPr>
              <a:t>20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4179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Ylätunnisteen paikkamerkki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TIEKE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3BB7B-5296-4253-A2ED-C57E166F2EDB}" type="slidenum">
              <a:rPr lang="fi-FI" smtClean="0"/>
              <a:pPr>
                <a:defRPr/>
              </a:pPr>
              <a:t>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6416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Ylätunnisteen paikkamerkki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TIEKE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3BB7B-5296-4253-A2ED-C57E166F2EDB}" type="slidenum">
              <a:rPr lang="fi-FI" smtClean="0"/>
              <a:pPr>
                <a:defRPr/>
              </a:pPr>
              <a:t>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125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27765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724803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00746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Tieke_pp_loppupalkki_logo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849063"/>
            <a:ext cx="9144000" cy="2008937"/>
          </a:xfrm>
          <a:prstGeom prst="rect">
            <a:avLst/>
          </a:prstGeom>
        </p:spPr>
      </p:pic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2051720" y="5229200"/>
            <a:ext cx="5904656" cy="1224136"/>
          </a:xfrm>
        </p:spPr>
        <p:txBody>
          <a:bodyPr>
            <a:normAutofit/>
          </a:bodyPr>
          <a:lstStyle>
            <a:lvl1pPr marL="0" indent="0" algn="l" eaLnBrk="1" hangingPunct="1">
              <a:lnSpc>
                <a:spcPct val="90000"/>
              </a:lnSpc>
              <a:buNone/>
              <a:defRPr lang="en-US" sz="2000" b="0" kern="1200" spc="-30" baseline="0" dirty="0" smtClean="0">
                <a:solidFill>
                  <a:schemeClr val="bg2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3" name="Otsikko 1"/>
          <p:cNvSpPr>
            <a:spLocks noGrp="1"/>
          </p:cNvSpPr>
          <p:nvPr>
            <p:ph type="title"/>
          </p:nvPr>
        </p:nvSpPr>
        <p:spPr>
          <a:xfrm>
            <a:off x="467543" y="894457"/>
            <a:ext cx="8390707" cy="518319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66621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9999625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77608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850257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7805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242550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054452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131594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956957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CCCC81-6D91-4706-AC4F-CDAF6E68B641}" type="datetime1">
              <a:rPr lang="fi-FI" smtClean="0"/>
              <a:pPr/>
              <a:t>24.3.2020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53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>
    <p:fade/>
  </p:transition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5" Type="http://schemas.openxmlformats.org/officeDocument/2006/relationships/hyperlink" Target="https://yhteentoimiva.suomi.fi/fi/" TargetMode="Externa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sma.europa.eu/policy-activities/corporate-disclosure/european-single-electronic-format" TargetMode="External"/><Relationship Id="rId13" Type="http://schemas.openxmlformats.org/officeDocument/2006/relationships/hyperlink" Target="https://www.esma.europa.eu/field-test-esef" TargetMode="External"/><Relationship Id="rId3" Type="http://schemas.openxmlformats.org/officeDocument/2006/relationships/hyperlink" Target="https://www.prh.fi/fi/tietoa_prhsta/projektit/ixbrl.html" TargetMode="External"/><Relationship Id="rId7" Type="http://schemas.openxmlformats.org/officeDocument/2006/relationships/hyperlink" Target="https://www.avoindata.fi/data/fi/dataset/sbr-taksonomia/resource/a6c0aa6d-f029-4094-94ca-637144d964de" TargetMode="External"/><Relationship Id="rId12" Type="http://schemas.openxmlformats.org/officeDocument/2006/relationships/hyperlink" Target="https://www.avoindata.fi/data/fi/dataset/sbr-taksonomian-esimerkkiaineistot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openfiling.info/ixbrl/" TargetMode="External"/><Relationship Id="rId1" Type="http://schemas.openxmlformats.org/officeDocument/2006/relationships/themeOverride" Target="../theme/themeOverride12.xml"/><Relationship Id="rId6" Type="http://schemas.openxmlformats.org/officeDocument/2006/relationships/hyperlink" Target="https://drive.google.com/open?id=19Bajc6mupIxNuVQSh6dhYUjkDwSClBKw" TargetMode="External"/><Relationship Id="rId11" Type="http://schemas.openxmlformats.org/officeDocument/2006/relationships/hyperlink" Target="https://www.esma.europa.eu/press-news/esma-news/esma-publishes-esef-conformance-suite" TargetMode="External"/><Relationship Id="rId5" Type="http://schemas.openxmlformats.org/officeDocument/2006/relationships/hyperlink" Target="https://fi.xbrl.org/home/usein-kysyttyja-kysymyksia/" TargetMode="External"/><Relationship Id="rId15" Type="http://schemas.openxmlformats.org/officeDocument/2006/relationships/hyperlink" Target="https://drive.google.com/open?id=1PCKA7cByonno-2z7p_Yv9XRXl4LmENiI" TargetMode="External"/><Relationship Id="rId10" Type="http://schemas.openxmlformats.org/officeDocument/2006/relationships/hyperlink" Target="http://www.xbrleurope.org/?page_id=1235" TargetMode="External"/><Relationship Id="rId4" Type="http://schemas.openxmlformats.org/officeDocument/2006/relationships/hyperlink" Target="https://www.valtiokonttori.fi/palvelu/talousraportoinnin-koodistot-ja-taksonomiat/#osakeyhtioiden-tilinpaatoksen-sbr-taksonomia" TargetMode="External"/><Relationship Id="rId9" Type="http://schemas.openxmlformats.org/officeDocument/2006/relationships/hyperlink" Target="http://www.finanssivalvonta.fi/fi/Listayhtiolle/IFRS/ESEF_XBRL/Pages/Default.aspx" TargetMode="External"/><Relationship Id="rId14" Type="http://schemas.openxmlformats.org/officeDocument/2006/relationships/hyperlink" Target="https://www.xbrl.org/the-standard/what/ixbrl/ixbrl-exampl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pOHoJKZCqWEtFx01wypg0LAK2ol5KJQe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4" Type="http://schemas.openxmlformats.org/officeDocument/2006/relationships/hyperlink" Target="https://drive.google.com/open?id=11ddNZvI8tYpjNzjBeaDe-27jput68th5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9Bajc6mupIxNuVQSh6dhYUjkDwSClBKw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specifications.xbrl.org/spec-group-index-inline-xbrl.html" TargetMode="External"/><Relationship Id="rId3" Type="http://schemas.openxmlformats.org/officeDocument/2006/relationships/hyperlink" Target="https://specifications.xbrl.org/specifications.html" TargetMode="External"/><Relationship Id="rId7" Type="http://schemas.openxmlformats.org/officeDocument/2006/relationships/hyperlink" Target="https://specifications.xbrl.org/spec-group-index-taxonomy-packages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hyperlink" Target="https://specifications.xbrl.org/spec-group-index-table-linkbase.html" TargetMode="External"/><Relationship Id="rId5" Type="http://schemas.openxmlformats.org/officeDocument/2006/relationships/hyperlink" Target="https://specifications.xbrl.org/work-product-index-group-dimensions-dimensions.html" TargetMode="External"/><Relationship Id="rId4" Type="http://schemas.openxmlformats.org/officeDocument/2006/relationships/hyperlink" Target="https://specifications.xbrl.org/work-product-index-group-base-spec-base-spec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hyperlink" Target="https://www.xbrl.org/the-standard/how/getting-started-for-developers/" TargetMode="External"/><Relationship Id="rId5" Type="http://schemas.openxmlformats.org/officeDocument/2006/relationships/hyperlink" Target="https://www.xbrl.org/the-standard/how/tools-and-services/" TargetMode="External"/><Relationship Id="rId4" Type="http://schemas.openxmlformats.org/officeDocument/2006/relationships/hyperlink" Target="https://www.nuagility.com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arelle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ltiokonttori.fi/palvelu/kuntatalouden-tietopalvelu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ma.europa.eu/policy-activities/corporate-disclosure/european-single-electronic-format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hyperlink" Target="https://www.gleif.org/assets/components/xbrl-viewer/gleif-annual-report-2018-viewer.signed.signed.signed.signed.xhtml#f-ixv-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ltiokonttori.fi/palvelu/talousraportoinnin-koodistot-ja-taksonomiat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hyperlink" Target="ftp://ftp.cen.eu/CWA/CEN/XBRL/CWA_16744-3_2014.pdf" TargetMode="External"/><Relationship Id="rId5" Type="http://schemas.openxmlformats.org/officeDocument/2006/relationships/hyperlink" Target="https://www.avoindata.fi/data/fi/dataset/sbr-taksonomia" TargetMode="External"/><Relationship Id="rId4" Type="http://schemas.openxmlformats.org/officeDocument/2006/relationships/hyperlink" Target="https://www.esma.europa.eu/policy-activities/corporate-disclosure/european-single-electronic-forma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filing.info/portal/data-point-model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Inline</a:t>
            </a:r>
            <a:r>
              <a:rPr lang="fi-FI" dirty="0"/>
              <a:t> XBRL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Hands</a:t>
            </a:r>
            <a:r>
              <a:rPr lang="fi-FI" dirty="0"/>
              <a:t> on-tilaisuus 25.3.2020, Elina Koskentalo, XBRL Suomi</a:t>
            </a:r>
          </a:p>
        </p:txBody>
      </p:sp>
    </p:spTree>
    <p:extLst>
      <p:ext uri="{BB962C8B-B14F-4D97-AF65-F5344CB8AC3E}">
        <p14:creationId xmlns:p14="http://schemas.microsoft.com/office/powerpoint/2010/main" val="1511438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5F864-0296-4F46-8005-249334C5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SBR-</a:t>
            </a:r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 err="1"/>
              <a:t>osakeyhtiöiden</a:t>
            </a:r>
            <a:r>
              <a:rPr lang="en-GB" dirty="0"/>
              <a:t> </a:t>
            </a:r>
            <a:r>
              <a:rPr lang="en-GB" dirty="0" err="1"/>
              <a:t>tilinpäätöskokonaisuuden</a:t>
            </a:r>
            <a:r>
              <a:rPr lang="en-GB" dirty="0"/>
              <a:t> </a:t>
            </a:r>
            <a:r>
              <a:rPr lang="en-GB" dirty="0" err="1"/>
              <a:t>sisältö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4DD74-FCF1-4DE7-B60B-F0A4B7B8C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Perustiedot</a:t>
            </a:r>
            <a:endParaRPr lang="en-GB" dirty="0"/>
          </a:p>
          <a:p>
            <a:pPr lvl="1"/>
            <a:r>
              <a:rPr lang="en-GB" dirty="0" err="1"/>
              <a:t>Yrityksen</a:t>
            </a:r>
            <a:r>
              <a:rPr lang="en-GB" dirty="0"/>
              <a:t> </a:t>
            </a:r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tilikausi</a:t>
            </a:r>
            <a:r>
              <a:rPr lang="en-GB" dirty="0"/>
              <a:t>, …</a:t>
            </a:r>
          </a:p>
          <a:p>
            <a:r>
              <a:rPr lang="en-GB" dirty="0" err="1"/>
              <a:t>Tuloslaskelma</a:t>
            </a:r>
            <a:endParaRPr lang="en-GB" dirty="0"/>
          </a:p>
          <a:p>
            <a:pPr lvl="1"/>
            <a:r>
              <a:rPr lang="en-GB" dirty="0" err="1"/>
              <a:t>Asetuksen</a:t>
            </a:r>
            <a:r>
              <a:rPr lang="en-GB" dirty="0"/>
              <a:t> </a:t>
            </a:r>
            <a:r>
              <a:rPr lang="en-GB" dirty="0" err="1"/>
              <a:t>mukainen</a:t>
            </a:r>
            <a:r>
              <a:rPr lang="en-GB" dirty="0"/>
              <a:t> </a:t>
            </a:r>
            <a:r>
              <a:rPr lang="en-GB" dirty="0" err="1"/>
              <a:t>kaava</a:t>
            </a:r>
            <a:r>
              <a:rPr lang="en-GB" dirty="0"/>
              <a:t>, </a:t>
            </a:r>
            <a:r>
              <a:rPr lang="en-GB" dirty="0" err="1"/>
              <a:t>pienyrityksen</a:t>
            </a:r>
            <a:r>
              <a:rPr lang="en-GB" dirty="0"/>
              <a:t>- </a:t>
            </a:r>
            <a:r>
              <a:rPr lang="en-GB" dirty="0" err="1"/>
              <a:t>sekä</a:t>
            </a:r>
            <a:r>
              <a:rPr lang="en-GB" dirty="0"/>
              <a:t> </a:t>
            </a:r>
            <a:r>
              <a:rPr lang="en-GB" dirty="0" err="1"/>
              <a:t>mikroyrityksen</a:t>
            </a:r>
            <a:r>
              <a:rPr lang="en-GB" dirty="0"/>
              <a:t> </a:t>
            </a:r>
            <a:r>
              <a:rPr lang="en-GB" dirty="0" err="1"/>
              <a:t>kaava</a:t>
            </a:r>
            <a:endParaRPr lang="en-GB" dirty="0"/>
          </a:p>
          <a:p>
            <a:pPr lvl="1"/>
            <a:r>
              <a:rPr lang="en-GB" dirty="0" err="1"/>
              <a:t>Näistä</a:t>
            </a:r>
            <a:r>
              <a:rPr lang="en-GB" dirty="0"/>
              <a:t> </a:t>
            </a:r>
            <a:r>
              <a:rPr lang="en-GB" dirty="0" err="1"/>
              <a:t>erikseen</a:t>
            </a:r>
            <a:r>
              <a:rPr lang="en-GB" dirty="0"/>
              <a:t> </a:t>
            </a:r>
            <a:r>
              <a:rPr lang="en-GB" dirty="0" err="1"/>
              <a:t>vielä</a:t>
            </a:r>
            <a:r>
              <a:rPr lang="en-GB" dirty="0"/>
              <a:t> </a:t>
            </a:r>
            <a:r>
              <a:rPr lang="en-GB" dirty="0" err="1"/>
              <a:t>kululaji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toimintkokohtaiset</a:t>
            </a:r>
            <a:endParaRPr lang="en-GB" dirty="0"/>
          </a:p>
          <a:p>
            <a:r>
              <a:rPr lang="en-GB" dirty="0" err="1"/>
              <a:t>Tase</a:t>
            </a:r>
            <a:endParaRPr lang="en-GB" dirty="0"/>
          </a:p>
          <a:p>
            <a:pPr lvl="1"/>
            <a:r>
              <a:rPr lang="en-GB" dirty="0" err="1"/>
              <a:t>Asetuksen</a:t>
            </a:r>
            <a:r>
              <a:rPr lang="en-GB" dirty="0"/>
              <a:t> </a:t>
            </a:r>
            <a:r>
              <a:rPr lang="en-GB" dirty="0" err="1"/>
              <a:t>mukainen</a:t>
            </a:r>
            <a:r>
              <a:rPr lang="en-GB" dirty="0"/>
              <a:t> </a:t>
            </a:r>
            <a:r>
              <a:rPr lang="en-GB" dirty="0" err="1"/>
              <a:t>kaava</a:t>
            </a:r>
            <a:r>
              <a:rPr lang="en-GB" dirty="0"/>
              <a:t>, </a:t>
            </a:r>
            <a:r>
              <a:rPr lang="en-GB" dirty="0" err="1"/>
              <a:t>pienyrityksen</a:t>
            </a:r>
            <a:r>
              <a:rPr lang="en-GB" dirty="0"/>
              <a:t>- </a:t>
            </a:r>
            <a:r>
              <a:rPr lang="en-GB" dirty="0" err="1"/>
              <a:t>sekä</a:t>
            </a:r>
            <a:r>
              <a:rPr lang="en-GB" dirty="0"/>
              <a:t> </a:t>
            </a:r>
            <a:r>
              <a:rPr lang="en-GB" dirty="0" err="1"/>
              <a:t>mikroyrityksen</a:t>
            </a:r>
            <a:r>
              <a:rPr lang="en-GB" dirty="0"/>
              <a:t> </a:t>
            </a:r>
            <a:r>
              <a:rPr lang="en-GB" dirty="0" err="1"/>
              <a:t>kaava</a:t>
            </a:r>
            <a:endParaRPr lang="en-GB" dirty="0"/>
          </a:p>
          <a:p>
            <a:r>
              <a:rPr lang="en-GB" dirty="0" err="1"/>
              <a:t>Rahoituslaskelma</a:t>
            </a:r>
            <a:endParaRPr lang="en-GB" dirty="0"/>
          </a:p>
          <a:p>
            <a:pPr lvl="1"/>
            <a:r>
              <a:rPr lang="en-GB" dirty="0" err="1"/>
              <a:t>Suora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epäsuora</a:t>
            </a:r>
            <a:r>
              <a:rPr lang="en-GB" dirty="0"/>
              <a:t> </a:t>
            </a:r>
            <a:r>
              <a:rPr lang="en-GB" dirty="0" err="1"/>
              <a:t>menetelmä</a:t>
            </a:r>
            <a:endParaRPr lang="en-GB" dirty="0"/>
          </a:p>
          <a:p>
            <a:r>
              <a:rPr lang="en-GB" dirty="0" err="1"/>
              <a:t>Liitetiedot</a:t>
            </a:r>
            <a:endParaRPr lang="en-GB" dirty="0"/>
          </a:p>
          <a:p>
            <a:pPr lvl="1"/>
            <a:r>
              <a:rPr lang="en-GB" dirty="0" err="1"/>
              <a:t>Toistaiseksi</a:t>
            </a:r>
            <a:r>
              <a:rPr lang="en-GB" dirty="0"/>
              <a:t> </a:t>
            </a:r>
            <a:r>
              <a:rPr lang="en-GB" dirty="0" err="1"/>
              <a:t>kaikki</a:t>
            </a:r>
            <a:r>
              <a:rPr lang="en-GB" dirty="0"/>
              <a:t> </a:t>
            </a:r>
            <a:r>
              <a:rPr lang="en-GB" dirty="0" err="1"/>
              <a:t>liitetiedot</a:t>
            </a:r>
            <a:r>
              <a:rPr lang="en-GB" dirty="0"/>
              <a:t> </a:t>
            </a:r>
            <a:r>
              <a:rPr lang="en-GB" dirty="0" err="1"/>
              <a:t>annetaan</a:t>
            </a:r>
            <a:r>
              <a:rPr lang="en-GB" dirty="0"/>
              <a:t> </a:t>
            </a:r>
            <a:r>
              <a:rPr lang="en-GB" dirty="0" err="1"/>
              <a:t>tekstiblokkeina</a:t>
            </a:r>
            <a:endParaRPr lang="en-GB" dirty="0"/>
          </a:p>
          <a:p>
            <a:pPr lvl="1"/>
            <a:r>
              <a:rPr lang="en-GB" dirty="0" err="1"/>
              <a:t>Esim</a:t>
            </a:r>
            <a:r>
              <a:rPr lang="en-GB" dirty="0"/>
              <a:t>. “</a:t>
            </a:r>
            <a:r>
              <a:rPr lang="fi-FI" dirty="0"/>
              <a:t>Liitetiedot henkilöstöstä ja toimielinten jäsenistä</a:t>
            </a:r>
            <a:r>
              <a:rPr lang="en-GB" dirty="0"/>
              <a:t>”</a:t>
            </a:r>
          </a:p>
          <a:p>
            <a:pPr marL="3420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454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84B7DFDE-218B-4B2D-90D3-7D934016EEA0}"/>
              </a:ext>
            </a:extLst>
          </p:cNvPr>
          <p:cNvSpPr/>
          <p:nvPr/>
        </p:nvSpPr>
        <p:spPr>
          <a:xfrm>
            <a:off x="3027465" y="838221"/>
            <a:ext cx="2610129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=”interoperable.finland.fi”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1BD634A-3279-488B-91AC-C8CD791B5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3" y="894457"/>
            <a:ext cx="8390707" cy="518319"/>
          </a:xfrm>
        </p:spPr>
        <p:txBody>
          <a:bodyPr>
            <a:normAutofit fontScale="90000"/>
          </a:bodyPr>
          <a:lstStyle/>
          <a:p>
            <a:r>
              <a:rPr lang="en-GB" dirty="0"/>
              <a:t>SBR-</a:t>
            </a:r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 err="1"/>
              <a:t>yhteys</a:t>
            </a:r>
            <a:r>
              <a:rPr lang="en-GB" dirty="0"/>
              <a:t> Suomi.fi-</a:t>
            </a:r>
            <a:r>
              <a:rPr lang="en-GB" dirty="0" err="1"/>
              <a:t>määrityksiin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656DCE-C668-48C8-92ED-6027C56244EF}"/>
              </a:ext>
            </a:extLst>
          </p:cNvPr>
          <p:cNvSpPr txBox="1"/>
          <p:nvPr/>
        </p:nvSpPr>
        <p:spPr>
          <a:xfrm flipH="1">
            <a:off x="548640" y="1972491"/>
            <a:ext cx="37383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Suomi.fi </a:t>
            </a:r>
            <a:r>
              <a:rPr lang="en-GB" b="1" dirty="0" err="1"/>
              <a:t>alusta</a:t>
            </a:r>
            <a:endParaRPr lang="en-GB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2C3C86-09B8-4D2D-802C-04D5979A4E3A}"/>
              </a:ext>
            </a:extLst>
          </p:cNvPr>
          <p:cNvSpPr txBox="1"/>
          <p:nvPr/>
        </p:nvSpPr>
        <p:spPr>
          <a:xfrm flipH="1">
            <a:off x="4881155" y="1966351"/>
            <a:ext cx="37383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/>
              <a:t>Taksonomian</a:t>
            </a:r>
            <a:r>
              <a:rPr lang="en-GB" b="1" dirty="0"/>
              <a:t> </a:t>
            </a:r>
            <a:r>
              <a:rPr lang="en-GB" b="1" dirty="0" err="1"/>
              <a:t>sisältö</a:t>
            </a:r>
            <a:r>
              <a:rPr lang="en-GB" b="1" dirty="0"/>
              <a:t> (DPM)</a:t>
            </a:r>
          </a:p>
        </p:txBody>
      </p:sp>
      <p:pic>
        <p:nvPicPr>
          <p:cNvPr id="2050" name="Picture 2" descr="Kuvahaun tulos haulle folder">
            <a:extLst>
              <a:ext uri="{FF2B5EF4-FFF2-40B4-BE49-F238E27FC236}">
                <a16:creationId xmlns:a16="http://schemas.microsoft.com/office/drawing/2014/main" id="{4CBA07AD-1505-4F44-88B4-7C11F7F11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583" y="2553064"/>
            <a:ext cx="1498691" cy="149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Kuvahaun tulos haulle folder">
            <a:extLst>
              <a:ext uri="{FF2B5EF4-FFF2-40B4-BE49-F238E27FC236}">
                <a16:creationId xmlns:a16="http://schemas.microsoft.com/office/drawing/2014/main" id="{29119FFC-C9B5-4029-8B95-2506E1079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767" y="4537195"/>
            <a:ext cx="1498691" cy="149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72E42D-B676-4EAF-AB26-77CC2BA7B25C}"/>
              </a:ext>
            </a:extLst>
          </p:cNvPr>
          <p:cNvSpPr txBox="1"/>
          <p:nvPr/>
        </p:nvSpPr>
        <p:spPr>
          <a:xfrm>
            <a:off x="5796136" y="3688970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dictionary (</a:t>
            </a:r>
            <a:r>
              <a:rPr lang="en-GB" dirty="0" err="1"/>
              <a:t>sanasto</a:t>
            </a:r>
            <a:r>
              <a:rPr lang="en-GB" dirty="0"/>
              <a:t>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53ABDE-E0A8-47FB-918A-C1A7615C9AC0}"/>
              </a:ext>
            </a:extLst>
          </p:cNvPr>
          <p:cNvSpPr txBox="1"/>
          <p:nvPr/>
        </p:nvSpPr>
        <p:spPr>
          <a:xfrm>
            <a:off x="5331255" y="5805264"/>
            <a:ext cx="3748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frameworks </a:t>
            </a:r>
          </a:p>
          <a:p>
            <a:r>
              <a:rPr lang="en-GB" dirty="0"/>
              <a:t>(</a:t>
            </a:r>
            <a:r>
              <a:rPr lang="en-GB" dirty="0" err="1"/>
              <a:t>raportointikokonaisuudet</a:t>
            </a:r>
            <a:r>
              <a:rPr lang="en-GB" dirty="0"/>
              <a:t>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1FA25E5-5451-49AF-847C-D1CA55E39464}"/>
              </a:ext>
            </a:extLst>
          </p:cNvPr>
          <p:cNvCxnSpPr>
            <a:cxnSpLocks/>
          </p:cNvCxnSpPr>
          <p:nvPr/>
        </p:nvCxnSpPr>
        <p:spPr>
          <a:xfrm>
            <a:off x="4332529" y="3417678"/>
            <a:ext cx="1402065" cy="0"/>
          </a:xfrm>
          <a:prstGeom prst="straightConnector1">
            <a:avLst/>
          </a:prstGeom>
          <a:ln w="285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393732C-77D1-493B-BB05-49308415349D}"/>
              </a:ext>
            </a:extLst>
          </p:cNvPr>
          <p:cNvCxnSpPr>
            <a:cxnSpLocks/>
          </p:cNvCxnSpPr>
          <p:nvPr/>
        </p:nvCxnSpPr>
        <p:spPr>
          <a:xfrm>
            <a:off x="4332528" y="5671155"/>
            <a:ext cx="1402066" cy="0"/>
          </a:xfrm>
          <a:prstGeom prst="straightConnector1">
            <a:avLst/>
          </a:prstGeom>
          <a:ln w="28575">
            <a:solidFill>
              <a:srgbClr val="0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uolivapaa piirto 46">
            <a:extLst>
              <a:ext uri="{FF2B5EF4-FFF2-40B4-BE49-F238E27FC236}">
                <a16:creationId xmlns:a16="http://schemas.microsoft.com/office/drawing/2014/main" id="{8FE10A6B-819A-4760-A6EA-E51B30E3B975}"/>
              </a:ext>
            </a:extLst>
          </p:cNvPr>
          <p:cNvSpPr/>
          <p:nvPr/>
        </p:nvSpPr>
        <p:spPr>
          <a:xfrm rot="19037562">
            <a:off x="2847141" y="3572348"/>
            <a:ext cx="604215" cy="370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9379"/>
                </a:moveTo>
                <a:lnTo>
                  <a:pt x="627936" y="1937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Puolivapaa piirto 47">
            <a:extLst>
              <a:ext uri="{FF2B5EF4-FFF2-40B4-BE49-F238E27FC236}">
                <a16:creationId xmlns:a16="http://schemas.microsoft.com/office/drawing/2014/main" id="{FD42AA8C-00E8-4C59-883E-D28A9A03458B}"/>
              </a:ext>
            </a:extLst>
          </p:cNvPr>
          <p:cNvSpPr/>
          <p:nvPr/>
        </p:nvSpPr>
        <p:spPr>
          <a:xfrm rot="13517463">
            <a:off x="2833224" y="5067052"/>
            <a:ext cx="604215" cy="370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9379"/>
                </a:moveTo>
                <a:lnTo>
                  <a:pt x="627936" y="1937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Puolivapaa piirto 45">
            <a:extLst>
              <a:ext uri="{FF2B5EF4-FFF2-40B4-BE49-F238E27FC236}">
                <a16:creationId xmlns:a16="http://schemas.microsoft.com/office/drawing/2014/main" id="{0A3C6BCC-C9E6-4849-8CCF-CAB71006B49D}"/>
              </a:ext>
            </a:extLst>
          </p:cNvPr>
          <p:cNvSpPr/>
          <p:nvPr/>
        </p:nvSpPr>
        <p:spPr>
          <a:xfrm rot="13517463">
            <a:off x="1412773" y="3616717"/>
            <a:ext cx="604215" cy="370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9379"/>
                </a:moveTo>
                <a:lnTo>
                  <a:pt x="627936" y="1937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Puolivapaa piirto 33">
            <a:extLst>
              <a:ext uri="{FF2B5EF4-FFF2-40B4-BE49-F238E27FC236}">
                <a16:creationId xmlns:a16="http://schemas.microsoft.com/office/drawing/2014/main" id="{1FB0988A-8AA7-4546-B80E-F42E1B44E080}"/>
              </a:ext>
            </a:extLst>
          </p:cNvPr>
          <p:cNvSpPr/>
          <p:nvPr/>
        </p:nvSpPr>
        <p:spPr>
          <a:xfrm>
            <a:off x="2767673" y="5135730"/>
            <a:ext cx="1632725" cy="1606341"/>
          </a:xfrm>
          <a:custGeom>
            <a:avLst/>
            <a:gdLst>
              <a:gd name="connsiteX0" fmla="*/ 0 w 1196534"/>
              <a:gd name="connsiteY0" fmla="*/ 598267 h 1196534"/>
              <a:gd name="connsiteX1" fmla="*/ 598267 w 1196534"/>
              <a:gd name="connsiteY1" fmla="*/ 0 h 1196534"/>
              <a:gd name="connsiteX2" fmla="*/ 1196534 w 1196534"/>
              <a:gd name="connsiteY2" fmla="*/ 598267 h 1196534"/>
              <a:gd name="connsiteX3" fmla="*/ 598267 w 1196534"/>
              <a:gd name="connsiteY3" fmla="*/ 1196534 h 1196534"/>
              <a:gd name="connsiteX4" fmla="*/ 0 w 1196534"/>
              <a:gd name="connsiteY4" fmla="*/ 598267 h 119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534" h="1196534">
                <a:moveTo>
                  <a:pt x="0" y="598267"/>
                </a:moveTo>
                <a:cubicBezTo>
                  <a:pt x="0" y="267853"/>
                  <a:pt x="267853" y="0"/>
                  <a:pt x="598267" y="0"/>
                </a:cubicBezTo>
                <a:cubicBezTo>
                  <a:pt x="928681" y="0"/>
                  <a:pt x="1196534" y="267853"/>
                  <a:pt x="1196534" y="598267"/>
                </a:cubicBezTo>
                <a:cubicBezTo>
                  <a:pt x="1196534" y="928681"/>
                  <a:pt x="928681" y="1196534"/>
                  <a:pt x="598267" y="1196534"/>
                </a:cubicBezTo>
                <a:cubicBezTo>
                  <a:pt x="267853" y="1196534"/>
                  <a:pt x="0" y="928681"/>
                  <a:pt x="0" y="59826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118" tIns="184118" rIns="184118" bIns="184118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2000" b="1" dirty="0"/>
              <a:t>Tietomallit</a:t>
            </a:r>
          </a:p>
        </p:txBody>
      </p:sp>
      <p:sp>
        <p:nvSpPr>
          <p:cNvPr id="26" name="Puolivapaa piirto 35">
            <a:extLst>
              <a:ext uri="{FF2B5EF4-FFF2-40B4-BE49-F238E27FC236}">
                <a16:creationId xmlns:a16="http://schemas.microsoft.com/office/drawing/2014/main" id="{14DAFBA1-0C3F-4733-9452-E752B45F1C6D}"/>
              </a:ext>
            </a:extLst>
          </p:cNvPr>
          <p:cNvSpPr/>
          <p:nvPr/>
        </p:nvSpPr>
        <p:spPr>
          <a:xfrm>
            <a:off x="2621394" y="2566606"/>
            <a:ext cx="1591888" cy="1461913"/>
          </a:xfrm>
          <a:custGeom>
            <a:avLst/>
            <a:gdLst>
              <a:gd name="connsiteX0" fmla="*/ 0 w 1196534"/>
              <a:gd name="connsiteY0" fmla="*/ 598267 h 1196534"/>
              <a:gd name="connsiteX1" fmla="*/ 598267 w 1196534"/>
              <a:gd name="connsiteY1" fmla="*/ 0 h 1196534"/>
              <a:gd name="connsiteX2" fmla="*/ 1196534 w 1196534"/>
              <a:gd name="connsiteY2" fmla="*/ 598267 h 1196534"/>
              <a:gd name="connsiteX3" fmla="*/ 598267 w 1196534"/>
              <a:gd name="connsiteY3" fmla="*/ 1196534 h 1196534"/>
              <a:gd name="connsiteX4" fmla="*/ 0 w 1196534"/>
              <a:gd name="connsiteY4" fmla="*/ 598267 h 119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534" h="1196534">
                <a:moveTo>
                  <a:pt x="0" y="598267"/>
                </a:moveTo>
                <a:cubicBezTo>
                  <a:pt x="0" y="267853"/>
                  <a:pt x="267853" y="0"/>
                  <a:pt x="598267" y="0"/>
                </a:cubicBezTo>
                <a:cubicBezTo>
                  <a:pt x="928681" y="0"/>
                  <a:pt x="1196534" y="267853"/>
                  <a:pt x="1196534" y="598267"/>
                </a:cubicBezTo>
                <a:cubicBezTo>
                  <a:pt x="1196534" y="928681"/>
                  <a:pt x="928681" y="1196534"/>
                  <a:pt x="598267" y="1196534"/>
                </a:cubicBezTo>
                <a:cubicBezTo>
                  <a:pt x="267853" y="1196534"/>
                  <a:pt x="0" y="928681"/>
                  <a:pt x="0" y="59826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118" tIns="184118" rIns="184118" bIns="184118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2000" b="1" dirty="0"/>
              <a:t>Koodistot</a:t>
            </a:r>
          </a:p>
        </p:txBody>
      </p:sp>
      <p:sp>
        <p:nvSpPr>
          <p:cNvPr id="27" name="Puolivapaa piirto 40">
            <a:extLst>
              <a:ext uri="{FF2B5EF4-FFF2-40B4-BE49-F238E27FC236}">
                <a16:creationId xmlns:a16="http://schemas.microsoft.com/office/drawing/2014/main" id="{4C610762-48A8-4C79-AE6D-791BE670A39A}"/>
              </a:ext>
            </a:extLst>
          </p:cNvPr>
          <p:cNvSpPr/>
          <p:nvPr/>
        </p:nvSpPr>
        <p:spPr>
          <a:xfrm>
            <a:off x="172022" y="2500106"/>
            <a:ext cx="1591888" cy="1461913"/>
          </a:xfrm>
          <a:custGeom>
            <a:avLst/>
            <a:gdLst>
              <a:gd name="connsiteX0" fmla="*/ 0 w 1196534"/>
              <a:gd name="connsiteY0" fmla="*/ 598267 h 1196534"/>
              <a:gd name="connsiteX1" fmla="*/ 598267 w 1196534"/>
              <a:gd name="connsiteY1" fmla="*/ 0 h 1196534"/>
              <a:gd name="connsiteX2" fmla="*/ 1196534 w 1196534"/>
              <a:gd name="connsiteY2" fmla="*/ 598267 h 1196534"/>
              <a:gd name="connsiteX3" fmla="*/ 598267 w 1196534"/>
              <a:gd name="connsiteY3" fmla="*/ 1196534 h 1196534"/>
              <a:gd name="connsiteX4" fmla="*/ 0 w 1196534"/>
              <a:gd name="connsiteY4" fmla="*/ 598267 h 119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534" h="1196534">
                <a:moveTo>
                  <a:pt x="0" y="598267"/>
                </a:moveTo>
                <a:cubicBezTo>
                  <a:pt x="0" y="267853"/>
                  <a:pt x="267853" y="0"/>
                  <a:pt x="598267" y="0"/>
                </a:cubicBezTo>
                <a:cubicBezTo>
                  <a:pt x="928681" y="0"/>
                  <a:pt x="1196534" y="267853"/>
                  <a:pt x="1196534" y="598267"/>
                </a:cubicBezTo>
                <a:cubicBezTo>
                  <a:pt x="1196534" y="928681"/>
                  <a:pt x="928681" y="1196534"/>
                  <a:pt x="598267" y="1196534"/>
                </a:cubicBezTo>
                <a:cubicBezTo>
                  <a:pt x="267853" y="1196534"/>
                  <a:pt x="0" y="928681"/>
                  <a:pt x="0" y="59826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118" tIns="184118" rIns="184118" bIns="184118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2000" b="1" dirty="0"/>
              <a:t>Sanastot</a:t>
            </a:r>
          </a:p>
        </p:txBody>
      </p:sp>
      <p:sp>
        <p:nvSpPr>
          <p:cNvPr id="28" name="Ellipsi 44">
            <a:extLst>
              <a:ext uri="{FF2B5EF4-FFF2-40B4-BE49-F238E27FC236}">
                <a16:creationId xmlns:a16="http://schemas.microsoft.com/office/drawing/2014/main" id="{27DBC03D-98AE-43BB-808F-7971220465B9}"/>
              </a:ext>
            </a:extLst>
          </p:cNvPr>
          <p:cNvSpPr/>
          <p:nvPr/>
        </p:nvSpPr>
        <p:spPr>
          <a:xfrm>
            <a:off x="749893" y="3327157"/>
            <a:ext cx="2802714" cy="265441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2000" b="1" dirty="0" err="1">
                <a:hlinkClick r:id="rId5"/>
              </a:rPr>
              <a:t>Yhteentoimi-vuusalusta</a:t>
            </a:r>
            <a:r>
              <a:rPr lang="fi-FI" sz="2000" b="1" dirty="0"/>
              <a:t> (suomi.fi)</a:t>
            </a:r>
          </a:p>
        </p:txBody>
      </p:sp>
    </p:spTree>
    <p:extLst>
      <p:ext uri="{BB962C8B-B14F-4D97-AF65-F5344CB8AC3E}">
        <p14:creationId xmlns:p14="http://schemas.microsoft.com/office/powerpoint/2010/main" val="2187041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41AF-BA28-4EFD-B28A-9FF7C58A6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Kehityksen</a:t>
            </a:r>
            <a:r>
              <a:rPr lang="en-GB" dirty="0"/>
              <a:t> </a:t>
            </a:r>
            <a:r>
              <a:rPr lang="en-GB" dirty="0" err="1"/>
              <a:t>tueksi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0D1DF-5449-4C58-8017-A8A8A50420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970241"/>
              </p:ext>
            </p:extLst>
          </p:nvPr>
        </p:nvGraphicFramePr>
        <p:xfrm>
          <a:off x="457200" y="1737361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38584913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84323871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891567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Muut</a:t>
                      </a:r>
                      <a:r>
                        <a:rPr lang="en-GB" dirty="0"/>
                        <a:t> (oy, </a:t>
                      </a:r>
                      <a:r>
                        <a:rPr lang="en-GB" dirty="0" err="1"/>
                        <a:t>kunnat</a:t>
                      </a:r>
                      <a:r>
                        <a:rPr lang="en-GB" dirty="0"/>
                        <a:t>, ..)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Listayhtiöt</a:t>
                      </a:r>
                      <a:r>
                        <a:rPr lang="en-GB" dirty="0"/>
                        <a:t> (</a:t>
                      </a:r>
                      <a:r>
                        <a:rPr lang="en-GB" dirty="0" err="1"/>
                        <a:t>Oyj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358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Opastus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3"/>
                        </a:rPr>
                        <a:t>PRH</a:t>
                      </a:r>
                      <a:r>
                        <a:rPr lang="en-GB" dirty="0"/>
                        <a:t> / </a:t>
                      </a:r>
                      <a:r>
                        <a:rPr lang="en-GB" dirty="0">
                          <a:hlinkClick r:id="rId4"/>
                        </a:rPr>
                        <a:t>Valtiokonttori</a:t>
                      </a:r>
                      <a:r>
                        <a:rPr lang="en-GB" dirty="0"/>
                        <a:t> / </a:t>
                      </a:r>
                      <a:r>
                        <a:rPr lang="en-GB" dirty="0">
                          <a:hlinkClick r:id="rId5"/>
                        </a:rPr>
                        <a:t>XBRL Suomi</a:t>
                      </a:r>
                      <a:endParaRPr lang="en-GB" dirty="0"/>
                    </a:p>
                    <a:p>
                      <a:r>
                        <a:rPr lang="en-GB" dirty="0">
                          <a:hlinkClick r:id="rId6"/>
                        </a:rPr>
                        <a:t>Taksonomia </a:t>
                      </a:r>
                      <a:r>
                        <a:rPr lang="en-GB" dirty="0" err="1">
                          <a:hlinkClick r:id="rId6"/>
                        </a:rPr>
                        <a:t>excelit</a:t>
                      </a:r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Kunnille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lisäksi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VK:n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julkaisemat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muut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materiaalit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hlinkClick r:id="rId8"/>
                        </a:rPr>
                        <a:t>ESMA</a:t>
                      </a:r>
                      <a:r>
                        <a:rPr lang="en-GB" dirty="0"/>
                        <a:t> / </a:t>
                      </a:r>
                      <a:r>
                        <a:rPr lang="en-GB" dirty="0" err="1">
                          <a:hlinkClick r:id="rId9"/>
                        </a:rPr>
                        <a:t>Fiva</a:t>
                      </a:r>
                      <a:r>
                        <a:rPr lang="en-GB" dirty="0"/>
                        <a:t> / </a:t>
                      </a:r>
                      <a:r>
                        <a:rPr lang="en-GB" dirty="0">
                          <a:hlinkClick r:id="rId10"/>
                        </a:rPr>
                        <a:t>ESEF HUB</a:t>
                      </a:r>
                      <a:r>
                        <a:rPr lang="en-GB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hlinkClick r:id="rId11"/>
                        </a:rPr>
                        <a:t>ESMA conformance suite</a:t>
                      </a:r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6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Esimerkkiaineistoja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12"/>
                        </a:rPr>
                        <a:t>Avoindata.fi</a:t>
                      </a:r>
                      <a:r>
                        <a:rPr lang="en-GB" dirty="0"/>
                        <a:t> / 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SBR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taksonomian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esimerkkiaineistot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13"/>
                        </a:rPr>
                        <a:t>ESMAn </a:t>
                      </a:r>
                      <a:r>
                        <a:rPr lang="en-GB" dirty="0" err="1">
                          <a:hlinkClick r:id="rId13"/>
                        </a:rPr>
                        <a:t>kenttätestit</a:t>
                      </a:r>
                      <a:r>
                        <a:rPr lang="en-GB" dirty="0"/>
                        <a:t> /  </a:t>
                      </a:r>
                      <a:r>
                        <a:rPr lang="en-GB" dirty="0">
                          <a:hlinkClick r:id="rId14"/>
                        </a:rPr>
                        <a:t>XBRL International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840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/>
                        <a:t>RECEiX-työkalu</a:t>
                      </a:r>
                      <a:r>
                        <a:rPr lang="en-GB" dirty="0"/>
                        <a:t> (Inline XBRL </a:t>
                      </a:r>
                      <a:r>
                        <a:rPr lang="en-GB" dirty="0" err="1"/>
                        <a:t>esimerkkiaineistojen</a:t>
                      </a:r>
                      <a:r>
                        <a:rPr lang="en-GB" dirty="0"/>
                        <a:t>  </a:t>
                      </a:r>
                      <a:r>
                        <a:rPr lang="en-GB" dirty="0" err="1"/>
                        <a:t>tuottaminen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15"/>
                        </a:rPr>
                        <a:t>RECEiX</a:t>
                      </a:r>
                      <a:r>
                        <a:rPr lang="en-GB" dirty="0">
                          <a:hlinkClick r:id="rId15"/>
                        </a:rPr>
                        <a:t> SBR-</a:t>
                      </a:r>
                      <a:r>
                        <a:rPr lang="en-GB" dirty="0" err="1">
                          <a:hlinkClick r:id="rId15"/>
                        </a:rPr>
                        <a:t>taksonomian</a:t>
                      </a:r>
                      <a:r>
                        <a:rPr lang="en-GB" dirty="0">
                          <a:hlinkClick r:id="rId15"/>
                        </a:rPr>
                        <a:t> </a:t>
                      </a:r>
                      <a:r>
                        <a:rPr lang="en-GB" dirty="0" err="1">
                          <a:hlinkClick r:id="rId15"/>
                        </a:rPr>
                        <a:t>mäppäyksillä</a:t>
                      </a:r>
                      <a:r>
                        <a:rPr lang="en-GB" dirty="0">
                          <a:hlinkClick r:id="rId15"/>
                        </a:rPr>
                        <a:t> </a:t>
                      </a:r>
                      <a:r>
                        <a:rPr lang="en-GB" dirty="0"/>
                        <a:t>(</a:t>
                      </a:r>
                      <a:r>
                        <a:rPr lang="en-GB" dirty="0" err="1"/>
                        <a:t>huom</a:t>
                      </a:r>
                      <a:r>
                        <a:rPr lang="en-GB" dirty="0"/>
                        <a:t>. </a:t>
                      </a:r>
                      <a:r>
                        <a:rPr lang="en-GB" dirty="0" err="1"/>
                        <a:t>Versio</a:t>
                      </a:r>
                      <a:r>
                        <a:rPr lang="en-GB" dirty="0"/>
                        <a:t> 28.3.2019)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hlinkClick r:id="rId16"/>
                        </a:rPr>
                        <a:t>RECEiX</a:t>
                      </a:r>
                      <a:r>
                        <a:rPr lang="en-GB" dirty="0"/>
                        <a:t> ESEF-</a:t>
                      </a:r>
                      <a:r>
                        <a:rPr lang="en-GB" dirty="0" err="1"/>
                        <a:t>mäppäyksillä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32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231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54BC-5698-4B13-8318-8808D58B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Miten</a:t>
            </a:r>
            <a:r>
              <a:rPr lang="en-GB" dirty="0"/>
              <a:t> </a:t>
            </a:r>
            <a:r>
              <a:rPr lang="en-GB" dirty="0" err="1"/>
              <a:t>saan</a:t>
            </a:r>
            <a:r>
              <a:rPr lang="en-GB" dirty="0"/>
              <a:t> </a:t>
            </a:r>
            <a:r>
              <a:rPr lang="en-GB" dirty="0" err="1"/>
              <a:t>tilinpäätökset</a:t>
            </a:r>
            <a:r>
              <a:rPr lang="en-GB" dirty="0"/>
              <a:t> inline XBRL-</a:t>
            </a:r>
            <a:r>
              <a:rPr lang="en-GB" dirty="0" err="1"/>
              <a:t>muotoon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CC8F4-7197-4C03-9BFD-61CEA9664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Nykyisin</a:t>
            </a:r>
            <a:r>
              <a:rPr lang="en-GB" sz="2400" dirty="0"/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 err="1"/>
              <a:t>suurin</a:t>
            </a:r>
            <a:r>
              <a:rPr lang="en-GB" sz="2200" dirty="0"/>
              <a:t> </a:t>
            </a:r>
            <a:r>
              <a:rPr lang="en-GB" sz="2200" dirty="0" err="1"/>
              <a:t>osa</a:t>
            </a:r>
            <a:r>
              <a:rPr lang="en-GB" sz="2200" dirty="0"/>
              <a:t> </a:t>
            </a:r>
            <a:r>
              <a:rPr lang="en-GB" sz="2200" dirty="0" err="1"/>
              <a:t>taloushallinnon</a:t>
            </a:r>
            <a:r>
              <a:rPr lang="en-GB" sz="2200" dirty="0"/>
              <a:t> </a:t>
            </a:r>
            <a:r>
              <a:rPr lang="en-GB" sz="2200" dirty="0" err="1"/>
              <a:t>järjestelmistä</a:t>
            </a:r>
            <a:r>
              <a:rPr lang="en-GB" sz="2200" dirty="0"/>
              <a:t> </a:t>
            </a:r>
            <a:r>
              <a:rPr lang="en-GB" sz="2200" dirty="0" err="1"/>
              <a:t>tulostaa</a:t>
            </a:r>
            <a:r>
              <a:rPr lang="en-GB" sz="2200" dirty="0"/>
              <a:t> PDF-</a:t>
            </a:r>
            <a:r>
              <a:rPr lang="en-GB" sz="2200" dirty="0" err="1"/>
              <a:t>muodossa</a:t>
            </a:r>
            <a:r>
              <a:rPr lang="en-GB" sz="2200" dirty="0"/>
              <a:t> </a:t>
            </a:r>
            <a:r>
              <a:rPr lang="en-GB" sz="2200" dirty="0" err="1"/>
              <a:t>peruslaskelmat</a:t>
            </a:r>
            <a:endParaRPr lang="en-GB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 err="1"/>
              <a:t>Yritykset</a:t>
            </a:r>
            <a:r>
              <a:rPr lang="en-GB" sz="2200" dirty="0"/>
              <a:t> / </a:t>
            </a:r>
            <a:r>
              <a:rPr lang="en-GB" sz="2200" dirty="0" err="1"/>
              <a:t>kirjanpitäjät</a:t>
            </a:r>
            <a:r>
              <a:rPr lang="en-GB" sz="2200" dirty="0"/>
              <a:t> </a:t>
            </a:r>
            <a:r>
              <a:rPr lang="en-GB" sz="2200" dirty="0" err="1"/>
              <a:t>editoivat</a:t>
            </a:r>
            <a:r>
              <a:rPr lang="en-GB" sz="2200" dirty="0"/>
              <a:t> </a:t>
            </a:r>
            <a:r>
              <a:rPr lang="en-GB" sz="2200" dirty="0" err="1"/>
              <a:t>wordissä</a:t>
            </a:r>
            <a:r>
              <a:rPr lang="en-GB" sz="2200" dirty="0"/>
              <a:t> </a:t>
            </a:r>
            <a:r>
              <a:rPr lang="en-GB" sz="2200" dirty="0" err="1"/>
              <a:t>muuta</a:t>
            </a:r>
            <a:r>
              <a:rPr lang="en-GB" sz="2200" dirty="0"/>
              <a:t> </a:t>
            </a:r>
            <a:r>
              <a:rPr lang="en-GB" sz="2200" dirty="0" err="1"/>
              <a:t>tekstiä</a:t>
            </a:r>
            <a:endParaRPr lang="en-GB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Jatkossa</a:t>
            </a:r>
            <a:r>
              <a:rPr lang="en-GB" sz="2400" dirty="0"/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/>
              <a:t>PDF-</a:t>
            </a:r>
            <a:r>
              <a:rPr lang="en-GB" sz="2200" dirty="0" err="1"/>
              <a:t>formaatin</a:t>
            </a:r>
            <a:r>
              <a:rPr lang="en-GB" sz="2200" dirty="0"/>
              <a:t> </a:t>
            </a:r>
            <a:r>
              <a:rPr lang="en-GB" sz="2200" dirty="0" err="1"/>
              <a:t>sijaan</a:t>
            </a:r>
            <a:r>
              <a:rPr lang="en-GB" sz="2200" dirty="0"/>
              <a:t> </a:t>
            </a:r>
            <a:r>
              <a:rPr lang="en-GB" sz="2200" dirty="0" err="1"/>
              <a:t>tallennetaan</a:t>
            </a:r>
            <a:r>
              <a:rPr lang="en-GB" sz="2200" dirty="0"/>
              <a:t> </a:t>
            </a:r>
            <a:r>
              <a:rPr lang="en-GB" sz="2200" dirty="0" err="1"/>
              <a:t>tiedot</a:t>
            </a:r>
            <a:r>
              <a:rPr lang="en-GB" sz="2200" dirty="0"/>
              <a:t> HTML-</a:t>
            </a:r>
            <a:r>
              <a:rPr lang="en-GB" sz="2200" dirty="0" err="1"/>
              <a:t>muodossa</a:t>
            </a:r>
            <a:r>
              <a:rPr lang="en-GB" sz="2200" dirty="0"/>
              <a:t> + </a:t>
            </a:r>
            <a:r>
              <a:rPr lang="en-GB" sz="2200" dirty="0" err="1"/>
              <a:t>järjestelmästä</a:t>
            </a:r>
            <a:r>
              <a:rPr lang="en-GB" sz="2200" dirty="0"/>
              <a:t> </a:t>
            </a:r>
            <a:r>
              <a:rPr lang="en-GB" sz="2200" dirty="0" err="1"/>
              <a:t>tulevat</a:t>
            </a:r>
            <a:r>
              <a:rPr lang="en-GB" sz="2200" dirty="0"/>
              <a:t> </a:t>
            </a:r>
            <a:r>
              <a:rPr lang="en-GB" sz="2200" dirty="0" err="1"/>
              <a:t>numeeriset</a:t>
            </a:r>
            <a:r>
              <a:rPr lang="en-GB" sz="2200" dirty="0"/>
              <a:t> </a:t>
            </a:r>
            <a:r>
              <a:rPr lang="en-GB" sz="2200" dirty="0" err="1"/>
              <a:t>tiedot</a:t>
            </a:r>
            <a:r>
              <a:rPr lang="en-GB" sz="2200" dirty="0"/>
              <a:t> (</a:t>
            </a:r>
            <a:r>
              <a:rPr lang="en-GB" sz="2200" dirty="0" err="1"/>
              <a:t>esim</a:t>
            </a:r>
            <a:r>
              <a:rPr lang="en-GB" sz="2200" dirty="0"/>
              <a:t>. “</a:t>
            </a:r>
            <a:r>
              <a:rPr lang="en-GB" sz="2200" dirty="0" err="1"/>
              <a:t>Aineelliset</a:t>
            </a:r>
            <a:r>
              <a:rPr lang="en-GB" sz="2200" dirty="0"/>
              <a:t> </a:t>
            </a:r>
            <a:r>
              <a:rPr lang="en-GB" sz="2200" dirty="0" err="1"/>
              <a:t>hyödykkeet</a:t>
            </a:r>
            <a:r>
              <a:rPr lang="en-GB" sz="2200" dirty="0"/>
              <a:t>”) XBRL-</a:t>
            </a:r>
            <a:r>
              <a:rPr lang="en-GB" sz="2200" dirty="0" err="1"/>
              <a:t>tägien</a:t>
            </a:r>
            <a:r>
              <a:rPr lang="en-GB" sz="2200" dirty="0"/>
              <a:t> </a:t>
            </a:r>
            <a:r>
              <a:rPr lang="en-GB" sz="2200" dirty="0" err="1"/>
              <a:t>sisälle</a:t>
            </a:r>
            <a:endParaRPr lang="en-GB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 err="1"/>
              <a:t>Muut</a:t>
            </a:r>
            <a:r>
              <a:rPr lang="en-GB" sz="2200" dirty="0"/>
              <a:t> “</a:t>
            </a:r>
            <a:r>
              <a:rPr lang="en-GB" sz="2200" dirty="0" err="1"/>
              <a:t>tägättävät</a:t>
            </a:r>
            <a:r>
              <a:rPr lang="en-GB" sz="2200" dirty="0"/>
              <a:t>” </a:t>
            </a:r>
            <a:r>
              <a:rPr lang="en-GB" sz="2200" dirty="0" err="1"/>
              <a:t>tiedot</a:t>
            </a:r>
            <a:r>
              <a:rPr lang="en-GB" sz="2200" dirty="0"/>
              <a:t> (</a:t>
            </a:r>
            <a:r>
              <a:rPr lang="en-GB" sz="2200" dirty="0" err="1"/>
              <a:t>esim</a:t>
            </a:r>
            <a:r>
              <a:rPr lang="en-GB" sz="2200" dirty="0"/>
              <a:t>. </a:t>
            </a:r>
            <a:r>
              <a:rPr lang="en-GB" sz="2200" dirty="0" err="1"/>
              <a:t>Liitetiedot</a:t>
            </a:r>
            <a:r>
              <a:rPr lang="en-GB" sz="2200" dirty="0"/>
              <a:t>) </a:t>
            </a:r>
            <a:r>
              <a:rPr lang="en-GB" sz="2200" dirty="0" err="1"/>
              <a:t>sekä</a:t>
            </a:r>
            <a:r>
              <a:rPr lang="en-GB" sz="2200" dirty="0"/>
              <a:t> </a:t>
            </a:r>
            <a:r>
              <a:rPr lang="en-GB" sz="2200" dirty="0" err="1"/>
              <a:t>tekstinä</a:t>
            </a:r>
            <a:r>
              <a:rPr lang="en-GB" sz="2200" dirty="0"/>
              <a:t> </a:t>
            </a:r>
            <a:r>
              <a:rPr lang="en-GB" sz="2200" dirty="0" err="1"/>
              <a:t>liitettävät</a:t>
            </a:r>
            <a:r>
              <a:rPr lang="en-GB" sz="2200" dirty="0"/>
              <a:t> </a:t>
            </a:r>
            <a:r>
              <a:rPr lang="en-GB" sz="2200" dirty="0" err="1"/>
              <a:t>tiedot</a:t>
            </a:r>
            <a:r>
              <a:rPr lang="en-GB" sz="2200" dirty="0"/>
              <a:t> (</a:t>
            </a:r>
            <a:r>
              <a:rPr lang="en-GB" sz="2200" dirty="0" err="1"/>
              <a:t>esim</a:t>
            </a:r>
            <a:r>
              <a:rPr lang="en-GB" sz="2200" dirty="0"/>
              <a:t>. </a:t>
            </a:r>
            <a:r>
              <a:rPr lang="en-GB" sz="2200" dirty="0" err="1"/>
              <a:t>Tilintarkastuskertomus</a:t>
            </a:r>
            <a:r>
              <a:rPr lang="en-GB" sz="2200" dirty="0"/>
              <a:t>) </a:t>
            </a:r>
            <a:r>
              <a:rPr lang="en-GB" sz="2200" dirty="0" err="1"/>
              <a:t>tulisi</a:t>
            </a:r>
            <a:r>
              <a:rPr lang="en-GB" sz="2200" dirty="0"/>
              <a:t> </a:t>
            </a:r>
            <a:r>
              <a:rPr lang="en-GB" sz="2200" dirty="0" err="1"/>
              <a:t>myös</a:t>
            </a:r>
            <a:r>
              <a:rPr lang="en-GB" sz="2200" dirty="0"/>
              <a:t> </a:t>
            </a:r>
            <a:r>
              <a:rPr lang="en-GB" sz="2200" dirty="0" err="1"/>
              <a:t>antaa</a:t>
            </a:r>
            <a:r>
              <a:rPr lang="en-GB" sz="2200" dirty="0"/>
              <a:t> </a:t>
            </a:r>
            <a:r>
              <a:rPr lang="en-GB" sz="2200" dirty="0" err="1"/>
              <a:t>samassa</a:t>
            </a:r>
            <a:r>
              <a:rPr lang="en-GB" sz="2200" dirty="0"/>
              <a:t> </a:t>
            </a:r>
            <a:r>
              <a:rPr lang="en-GB" sz="2200" dirty="0" err="1"/>
              <a:t>ohjelmassa</a:t>
            </a:r>
            <a:r>
              <a:rPr lang="en-GB" sz="2200" dirty="0"/>
              <a:t>, </a:t>
            </a:r>
            <a:r>
              <a:rPr lang="en-GB" sz="2200" dirty="0" err="1"/>
              <a:t>jotta</a:t>
            </a:r>
            <a:r>
              <a:rPr lang="en-GB" sz="2200" dirty="0"/>
              <a:t> </a:t>
            </a:r>
            <a:r>
              <a:rPr lang="en-GB" sz="2200" dirty="0" err="1"/>
              <a:t>iXBRL</a:t>
            </a:r>
            <a:r>
              <a:rPr lang="en-GB" sz="2200" dirty="0"/>
              <a:t> </a:t>
            </a:r>
            <a:r>
              <a:rPr lang="en-GB" sz="2200" dirty="0" err="1"/>
              <a:t>rakenne</a:t>
            </a:r>
            <a:r>
              <a:rPr lang="en-GB" sz="2200" dirty="0"/>
              <a:t> </a:t>
            </a:r>
            <a:r>
              <a:rPr lang="en-GB" sz="2200" dirty="0" err="1"/>
              <a:t>pysyy</a:t>
            </a:r>
            <a:r>
              <a:rPr lang="en-GB" sz="2200" dirty="0"/>
              <a:t> </a:t>
            </a:r>
            <a:r>
              <a:rPr lang="en-GB" sz="2200" dirty="0" err="1"/>
              <a:t>eheänä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026799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54BC-5698-4B13-8318-8808D58B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1224136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Miten</a:t>
            </a:r>
            <a:r>
              <a:rPr lang="en-GB" dirty="0"/>
              <a:t> </a:t>
            </a:r>
            <a:r>
              <a:rPr lang="en-GB" dirty="0" err="1"/>
              <a:t>liitän</a:t>
            </a:r>
            <a:r>
              <a:rPr lang="en-GB" dirty="0"/>
              <a:t> </a:t>
            </a:r>
            <a:r>
              <a:rPr lang="en-GB" dirty="0" err="1"/>
              <a:t>tilintarkastuskertomuksen</a:t>
            </a:r>
            <a:r>
              <a:rPr lang="en-GB" dirty="0"/>
              <a:t> </a:t>
            </a:r>
            <a:r>
              <a:rPr lang="en-GB" dirty="0" err="1"/>
              <a:t>tilinpäätökseen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CC8F4-7197-4C03-9BFD-61CEA9664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Tilintarkastuskertomus</a:t>
            </a:r>
            <a:r>
              <a:rPr lang="en-GB" sz="2400" dirty="0"/>
              <a:t> </a:t>
            </a:r>
            <a:r>
              <a:rPr lang="en-GB" sz="2400" dirty="0" err="1"/>
              <a:t>liitetään</a:t>
            </a:r>
            <a:r>
              <a:rPr lang="en-GB" sz="2400" dirty="0"/>
              <a:t> </a:t>
            </a:r>
            <a:r>
              <a:rPr lang="en-GB" sz="2400" dirty="0" err="1"/>
              <a:t>normaaliin</a:t>
            </a:r>
            <a:r>
              <a:rPr lang="en-GB" sz="2400" dirty="0"/>
              <a:t> </a:t>
            </a:r>
            <a:r>
              <a:rPr lang="en-GB" sz="2400" dirty="0" err="1"/>
              <a:t>tapaan</a:t>
            </a:r>
            <a:r>
              <a:rPr lang="en-GB" sz="2400" dirty="0"/>
              <a:t> </a:t>
            </a:r>
            <a:r>
              <a:rPr lang="en-GB" sz="2400" dirty="0" err="1"/>
              <a:t>tekstinä</a:t>
            </a:r>
            <a:r>
              <a:rPr lang="en-GB" sz="2400" dirty="0"/>
              <a:t> </a:t>
            </a:r>
            <a:r>
              <a:rPr lang="en-GB" sz="2400" dirty="0" err="1"/>
              <a:t>tilinpäätöksen</a:t>
            </a:r>
            <a:r>
              <a:rPr lang="en-GB" sz="2400" dirty="0"/>
              <a:t> </a:t>
            </a:r>
            <a:r>
              <a:rPr lang="en-GB" sz="2400" dirty="0" err="1"/>
              <a:t>perään</a:t>
            </a:r>
            <a:r>
              <a:rPr lang="en-GB" sz="24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err="1"/>
              <a:t>Tilintarkastuskertomusta</a:t>
            </a:r>
            <a:r>
              <a:rPr lang="en-GB" sz="2400" dirty="0"/>
              <a:t> </a:t>
            </a:r>
            <a:r>
              <a:rPr lang="en-GB" sz="2400" dirty="0" err="1"/>
              <a:t>ei</a:t>
            </a:r>
            <a:r>
              <a:rPr lang="en-GB" sz="2400" dirty="0"/>
              <a:t> </a:t>
            </a:r>
            <a:r>
              <a:rPr lang="en-GB" sz="2400" dirty="0" err="1"/>
              <a:t>toistaiseksi</a:t>
            </a:r>
            <a:r>
              <a:rPr lang="en-GB" sz="2400" dirty="0"/>
              <a:t> </a:t>
            </a:r>
            <a:r>
              <a:rPr lang="en-GB" sz="2400" dirty="0" err="1"/>
              <a:t>tarvitse</a:t>
            </a:r>
            <a:r>
              <a:rPr lang="en-GB" sz="2400" dirty="0"/>
              <a:t> </a:t>
            </a:r>
            <a:r>
              <a:rPr lang="en-GB" sz="2400" dirty="0" err="1"/>
              <a:t>sisällyttää</a:t>
            </a:r>
            <a:r>
              <a:rPr lang="en-GB" sz="2400" dirty="0"/>
              <a:t> </a:t>
            </a:r>
            <a:r>
              <a:rPr lang="en-GB" sz="2400" dirty="0" err="1"/>
              <a:t>rakenteisena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>
                <a:hlinkClick r:id="rId3"/>
              </a:rPr>
              <a:t>Esimerkkitiedosto tästä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Luonnos</a:t>
            </a:r>
            <a:r>
              <a:rPr lang="en-GB" sz="2400" dirty="0"/>
              <a:t> </a:t>
            </a:r>
            <a:r>
              <a:rPr lang="en-GB" sz="2400" dirty="0" err="1"/>
              <a:t>tilintarkastuskertomuksen</a:t>
            </a:r>
            <a:r>
              <a:rPr lang="en-GB" sz="2400" dirty="0"/>
              <a:t> </a:t>
            </a:r>
            <a:r>
              <a:rPr lang="en-GB" sz="2400" dirty="0" err="1"/>
              <a:t>taksonomiasta</a:t>
            </a:r>
            <a:r>
              <a:rPr lang="en-GB" sz="2400" dirty="0"/>
              <a:t> on </a:t>
            </a:r>
            <a:r>
              <a:rPr lang="en-GB" sz="2400" dirty="0" err="1"/>
              <a:t>julkaistu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err="1"/>
              <a:t>Käyttöönottoa</a:t>
            </a:r>
            <a:r>
              <a:rPr lang="en-GB" sz="2400" dirty="0"/>
              <a:t> </a:t>
            </a:r>
            <a:r>
              <a:rPr lang="en-GB" sz="2400" dirty="0" err="1"/>
              <a:t>edistetään</a:t>
            </a:r>
            <a:r>
              <a:rPr lang="en-GB" sz="24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err="1"/>
              <a:t>Tutustu</a:t>
            </a:r>
            <a:r>
              <a:rPr lang="en-GB" sz="2400" dirty="0"/>
              <a:t> </a:t>
            </a:r>
            <a:r>
              <a:rPr lang="en-GB" sz="2400" dirty="0" err="1"/>
              <a:t>määritykseen</a:t>
            </a:r>
            <a:r>
              <a:rPr lang="en-GB" sz="2400" dirty="0"/>
              <a:t> </a:t>
            </a:r>
            <a:r>
              <a:rPr lang="en-GB" sz="2400" dirty="0">
                <a:hlinkClick r:id="rId4"/>
              </a:rPr>
              <a:t>tästä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41684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54BC-5698-4B13-8318-8808D58B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Mihin</a:t>
            </a:r>
            <a:r>
              <a:rPr lang="en-GB" dirty="0"/>
              <a:t> </a:t>
            </a:r>
            <a:r>
              <a:rPr lang="en-GB" dirty="0" err="1"/>
              <a:t>hyödynnän</a:t>
            </a:r>
            <a:r>
              <a:rPr lang="en-GB" dirty="0"/>
              <a:t> </a:t>
            </a:r>
            <a:r>
              <a:rPr lang="en-GB" dirty="0" err="1"/>
              <a:t>taksonomiaa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CC8F4-7197-4C03-9BFD-61CEA9664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visualisoimaan</a:t>
            </a:r>
            <a:r>
              <a:rPr lang="en-GB" sz="2400" dirty="0"/>
              <a:t> </a:t>
            </a:r>
            <a:r>
              <a:rPr lang="en-GB" sz="2400" dirty="0" err="1"/>
              <a:t>raportoitavan</a:t>
            </a:r>
            <a:r>
              <a:rPr lang="en-GB" sz="2400" dirty="0"/>
              <a:t> </a:t>
            </a:r>
            <a:r>
              <a:rPr lang="en-GB" sz="2400" dirty="0" err="1"/>
              <a:t>tiedon</a:t>
            </a:r>
            <a:r>
              <a:rPr lang="en-GB" sz="2400" dirty="0"/>
              <a:t> </a:t>
            </a:r>
            <a:r>
              <a:rPr lang="en-GB" sz="2400" dirty="0" err="1"/>
              <a:t>sisällön</a:t>
            </a:r>
            <a:r>
              <a:rPr lang="en-GB" sz="2400" dirty="0"/>
              <a:t> </a:t>
            </a:r>
            <a:r>
              <a:rPr lang="en-GB" sz="2400" dirty="0" err="1"/>
              <a:t>käyttäjälle</a:t>
            </a:r>
            <a:r>
              <a:rPr lang="en-GB" sz="2400" dirty="0"/>
              <a:t> </a:t>
            </a:r>
            <a:r>
              <a:rPr lang="en-GB" sz="2400" dirty="0" err="1"/>
              <a:t>ohjelmistossa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Tietokenttien</a:t>
            </a:r>
            <a:r>
              <a:rPr lang="en-GB" sz="2400" dirty="0"/>
              <a:t> </a:t>
            </a:r>
            <a:r>
              <a:rPr lang="en-GB" sz="2400" dirty="0" err="1"/>
              <a:t>määritykset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Tiedostojen</a:t>
            </a:r>
            <a:r>
              <a:rPr lang="en-GB" sz="2400" dirty="0"/>
              <a:t> </a:t>
            </a:r>
            <a:r>
              <a:rPr lang="en-GB" sz="2400" dirty="0" err="1"/>
              <a:t>validoinnissa</a:t>
            </a:r>
            <a:r>
              <a:rPr lang="en-GB" sz="2400" dirty="0"/>
              <a:t> (</a:t>
            </a:r>
            <a:r>
              <a:rPr lang="en-GB" sz="2400" dirty="0" err="1"/>
              <a:t>katso</a:t>
            </a:r>
            <a:r>
              <a:rPr lang="en-GB" sz="2400" dirty="0"/>
              <a:t> </a:t>
            </a:r>
            <a:r>
              <a:rPr lang="en-GB" sz="2400" dirty="0" err="1"/>
              <a:t>alempaa</a:t>
            </a:r>
            <a:r>
              <a:rPr lang="en-GB" sz="2400" dirty="0"/>
              <a:t> </a:t>
            </a:r>
            <a:r>
              <a:rPr lang="en-GB" sz="2400" dirty="0" err="1"/>
              <a:t>Arelle</a:t>
            </a:r>
            <a:r>
              <a:rPr lang="en-GB" sz="2400" dirty="0"/>
              <a:t> </a:t>
            </a:r>
            <a:r>
              <a:rPr lang="en-GB" sz="2400" dirty="0" err="1"/>
              <a:t>ohje</a:t>
            </a:r>
            <a:r>
              <a:rPr lang="en-GB" sz="24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err="1"/>
              <a:t>Validoitavan</a:t>
            </a:r>
            <a:r>
              <a:rPr lang="en-GB" sz="2400" dirty="0"/>
              <a:t> </a:t>
            </a:r>
            <a:r>
              <a:rPr lang="en-GB" sz="2400" dirty="0" err="1"/>
              <a:t>dokumentin</a:t>
            </a:r>
            <a:r>
              <a:rPr lang="en-GB" sz="2400" dirty="0"/>
              <a:t> </a:t>
            </a:r>
            <a:r>
              <a:rPr lang="en-GB" sz="2400" dirty="0" err="1"/>
              <a:t>tulee</a:t>
            </a:r>
            <a:r>
              <a:rPr lang="en-GB" sz="2400" dirty="0"/>
              <a:t> </a:t>
            </a:r>
            <a:r>
              <a:rPr lang="en-GB" sz="2400" dirty="0" err="1"/>
              <a:t>viitata</a:t>
            </a:r>
            <a:r>
              <a:rPr lang="en-GB" sz="2400" dirty="0"/>
              <a:t> </a:t>
            </a:r>
            <a:r>
              <a:rPr lang="en-GB" sz="2400" dirty="0" err="1"/>
              <a:t>haluttuun</a:t>
            </a:r>
            <a:r>
              <a:rPr lang="en-GB" sz="2400" dirty="0"/>
              <a:t> </a:t>
            </a:r>
            <a:r>
              <a:rPr lang="en-GB" sz="2400" dirty="0" err="1"/>
              <a:t>raportointikokonaisuuden</a:t>
            </a:r>
            <a:r>
              <a:rPr lang="en-GB" sz="2400" dirty="0"/>
              <a:t> </a:t>
            </a:r>
            <a:r>
              <a:rPr lang="en-GB" sz="2400" dirty="0" err="1"/>
              <a:t>entrypoint</a:t>
            </a:r>
            <a:r>
              <a:rPr lang="en-GB" sz="2400" dirty="0"/>
              <a:t> </a:t>
            </a:r>
            <a:r>
              <a:rPr lang="en-GB" sz="2400" dirty="0" err="1"/>
              <a:t>skeemaan</a:t>
            </a:r>
            <a:r>
              <a:rPr lang="en-GB" sz="2400" dirty="0"/>
              <a:t>, </a:t>
            </a:r>
            <a:r>
              <a:rPr lang="en-GB" sz="2400" dirty="0" err="1"/>
              <a:t>esim</a:t>
            </a:r>
            <a:r>
              <a:rPr lang="en-GB" sz="2400" dirty="0"/>
              <a:t>:</a:t>
            </a:r>
          </a:p>
          <a:p>
            <a:pPr marL="342000" lvl="1" indent="0">
              <a:buNone/>
            </a:pPr>
            <a:r>
              <a:rPr lang="en-GB" sz="2400" dirty="0"/>
              <a:t>&lt;</a:t>
            </a:r>
            <a:r>
              <a:rPr lang="en-GB" sz="2400" dirty="0" err="1"/>
              <a:t>ix:references</a:t>
            </a:r>
            <a:r>
              <a:rPr lang="en-GB" sz="2400" dirty="0"/>
              <a:t>&gt;      &lt;</a:t>
            </a:r>
            <a:r>
              <a:rPr lang="en-GB" sz="2400" dirty="0" err="1"/>
              <a:t>link:schemaRef</a:t>
            </a:r>
            <a:r>
              <a:rPr lang="en-GB" sz="2400" dirty="0"/>
              <a:t> </a:t>
            </a:r>
            <a:r>
              <a:rPr lang="en-GB" sz="2400" dirty="0" err="1"/>
              <a:t>xlink:type</a:t>
            </a:r>
            <a:r>
              <a:rPr lang="en-GB" sz="2400" dirty="0"/>
              <a:t>="simple"  </a:t>
            </a:r>
            <a:r>
              <a:rPr lang="en-GB" sz="2400" dirty="0" err="1"/>
              <a:t>xlink:href</a:t>
            </a:r>
            <a:r>
              <a:rPr lang="en-GB" sz="2400" dirty="0"/>
              <a:t>="http://www.valtiokonttori.fi/fi/fr/xbrl/crr/fws/stp/kpl-2016-12/2019-11-06/mod/stp_gaap_ind.xsd"/&gt;   &lt;/</a:t>
            </a:r>
            <a:r>
              <a:rPr lang="en-GB" sz="2400" dirty="0" err="1"/>
              <a:t>ix:references</a:t>
            </a:r>
            <a:r>
              <a:rPr lang="en-GB" sz="24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19051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54BC-5698-4B13-8318-8808D58B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579296" cy="1224136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Mihin</a:t>
            </a:r>
            <a:r>
              <a:rPr lang="en-GB" dirty="0"/>
              <a:t> </a:t>
            </a:r>
            <a:r>
              <a:rPr lang="en-GB" dirty="0" err="1"/>
              <a:t>hyödynnän</a:t>
            </a:r>
            <a:r>
              <a:rPr lang="en-GB" dirty="0"/>
              <a:t> DPM-</a:t>
            </a:r>
            <a:r>
              <a:rPr lang="en-GB" dirty="0" err="1"/>
              <a:t>tietokantaa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CC8F4-7197-4C03-9BFD-61CEA9664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 err="1"/>
              <a:t>Sisältää</a:t>
            </a:r>
            <a:r>
              <a:rPr lang="en-GB" sz="2800" dirty="0"/>
              <a:t> </a:t>
            </a:r>
            <a:r>
              <a:rPr lang="en-GB" sz="2800" dirty="0" err="1"/>
              <a:t>saman</a:t>
            </a:r>
            <a:r>
              <a:rPr lang="en-GB" sz="2800" dirty="0"/>
              <a:t> </a:t>
            </a:r>
            <a:r>
              <a:rPr lang="en-GB" sz="2800" dirty="0" err="1"/>
              <a:t>sisällön</a:t>
            </a:r>
            <a:r>
              <a:rPr lang="en-GB" sz="2800" dirty="0"/>
              <a:t> </a:t>
            </a:r>
            <a:r>
              <a:rPr lang="en-GB" sz="2800" dirty="0" err="1"/>
              <a:t>kuin</a:t>
            </a:r>
            <a:r>
              <a:rPr lang="en-GB" sz="2800" dirty="0"/>
              <a:t> </a:t>
            </a:r>
            <a:r>
              <a:rPr lang="en-GB" sz="2800" dirty="0" err="1"/>
              <a:t>taksonomiakin</a:t>
            </a:r>
            <a:r>
              <a:rPr lang="en-GB" sz="2800" dirty="0"/>
              <a:t>, </a:t>
            </a:r>
            <a:r>
              <a:rPr lang="en-GB" sz="2800" dirty="0" err="1"/>
              <a:t>mutta</a:t>
            </a:r>
            <a:r>
              <a:rPr lang="en-GB" sz="2800" dirty="0"/>
              <a:t> </a:t>
            </a:r>
            <a:r>
              <a:rPr lang="en-GB" sz="2800" dirty="0" err="1"/>
              <a:t>helpommin</a:t>
            </a:r>
            <a:r>
              <a:rPr lang="en-GB" sz="2800" dirty="0"/>
              <a:t> </a:t>
            </a:r>
            <a:r>
              <a:rPr lang="en-GB" sz="2800" dirty="0" err="1"/>
              <a:t>hyödennyttävässä</a:t>
            </a:r>
            <a:r>
              <a:rPr lang="en-GB" sz="2800" dirty="0"/>
              <a:t> </a:t>
            </a:r>
            <a:r>
              <a:rPr lang="en-GB" sz="2800" dirty="0" err="1"/>
              <a:t>muodossa</a:t>
            </a:r>
            <a:endParaRPr lang="en-GB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err="1"/>
              <a:t>Pystyy</a:t>
            </a:r>
            <a:r>
              <a:rPr lang="en-GB" sz="2800" dirty="0"/>
              <a:t> </a:t>
            </a:r>
            <a:r>
              <a:rPr lang="en-GB" sz="2800" dirty="0" err="1"/>
              <a:t>helposti</a:t>
            </a:r>
            <a:r>
              <a:rPr lang="en-GB" sz="2800" dirty="0"/>
              <a:t> </a:t>
            </a:r>
            <a:r>
              <a:rPr lang="en-GB" sz="2800" dirty="0" err="1"/>
              <a:t>jäljittämään</a:t>
            </a:r>
            <a:r>
              <a:rPr lang="en-GB" sz="2800" dirty="0"/>
              <a:t> </a:t>
            </a:r>
            <a:r>
              <a:rPr lang="en-GB" sz="2800" dirty="0" err="1"/>
              <a:t>yhden</a:t>
            </a:r>
            <a:r>
              <a:rPr lang="en-GB" sz="2800" dirty="0"/>
              <a:t> </a:t>
            </a:r>
            <a:r>
              <a:rPr lang="en-GB" sz="2800" dirty="0" err="1"/>
              <a:t>taulukon</a:t>
            </a:r>
            <a:r>
              <a:rPr lang="en-GB" sz="2800" dirty="0"/>
              <a:t> </a:t>
            </a:r>
            <a:r>
              <a:rPr lang="en-GB" sz="2800" dirty="0" err="1"/>
              <a:t>solun</a:t>
            </a:r>
            <a:r>
              <a:rPr lang="en-GB" sz="2800" dirty="0"/>
              <a:t> </a:t>
            </a:r>
            <a:r>
              <a:rPr lang="en-GB" sz="2800" dirty="0" err="1"/>
              <a:t>määrityksen</a:t>
            </a:r>
            <a:r>
              <a:rPr lang="en-GB" sz="2800" dirty="0"/>
              <a:t> </a:t>
            </a:r>
            <a:r>
              <a:rPr lang="en-GB" sz="2800" dirty="0" err="1"/>
              <a:t>takaisin</a:t>
            </a:r>
            <a:r>
              <a:rPr lang="en-GB" sz="2800" dirty="0"/>
              <a:t> </a:t>
            </a:r>
            <a:r>
              <a:rPr lang="en-GB" sz="2800" dirty="0" err="1"/>
              <a:t>koodistoista</a:t>
            </a:r>
            <a:r>
              <a:rPr lang="en-GB" sz="2800" dirty="0"/>
              <a:t> </a:t>
            </a:r>
            <a:r>
              <a:rPr lang="en-GB" sz="2800" dirty="0" err="1"/>
              <a:t>tuleviin</a:t>
            </a:r>
            <a:r>
              <a:rPr lang="en-GB" sz="2800" dirty="0"/>
              <a:t> </a:t>
            </a:r>
            <a:r>
              <a:rPr lang="en-GB" sz="2800" dirty="0" err="1"/>
              <a:t>kohdennuksiin</a:t>
            </a:r>
            <a:endParaRPr lang="en-GB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err="1"/>
              <a:t>Ei</a:t>
            </a:r>
            <a:r>
              <a:rPr lang="en-GB" sz="2800" dirty="0"/>
              <a:t> </a:t>
            </a:r>
            <a:r>
              <a:rPr lang="en-GB" sz="2800" dirty="0" err="1"/>
              <a:t>voi</a:t>
            </a:r>
            <a:r>
              <a:rPr lang="en-GB" sz="2800" dirty="0"/>
              <a:t> </a:t>
            </a:r>
            <a:r>
              <a:rPr lang="en-GB" sz="2800" dirty="0" err="1"/>
              <a:t>käyttää</a:t>
            </a:r>
            <a:r>
              <a:rPr lang="en-GB" sz="2800" dirty="0"/>
              <a:t> </a:t>
            </a:r>
            <a:r>
              <a:rPr lang="en-GB" sz="2800" dirty="0" err="1"/>
              <a:t>sellaisenaan</a:t>
            </a:r>
            <a:r>
              <a:rPr lang="en-GB" sz="2800" dirty="0"/>
              <a:t> </a:t>
            </a:r>
            <a:r>
              <a:rPr lang="en-GB" sz="2800" dirty="0" err="1"/>
              <a:t>validoinnissa</a:t>
            </a:r>
            <a:r>
              <a:rPr lang="en-GB" sz="2800" dirty="0"/>
              <a:t> </a:t>
            </a:r>
            <a:r>
              <a:rPr lang="en-GB" sz="2800" dirty="0" err="1"/>
              <a:t>valmiissa</a:t>
            </a:r>
            <a:r>
              <a:rPr lang="en-GB" sz="2800" dirty="0"/>
              <a:t> </a:t>
            </a:r>
            <a:r>
              <a:rPr lang="en-GB" sz="2800" dirty="0" err="1"/>
              <a:t>työkaluissa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8195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54BC-5698-4B13-8318-8808D58B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Mihin</a:t>
            </a:r>
            <a:r>
              <a:rPr lang="en-GB" dirty="0"/>
              <a:t> </a:t>
            </a:r>
            <a:r>
              <a:rPr lang="en-GB" dirty="0" err="1"/>
              <a:t>hyödynnän</a:t>
            </a:r>
            <a:r>
              <a:rPr lang="en-GB" dirty="0"/>
              <a:t> </a:t>
            </a:r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>
                <a:hlinkClick r:id="rId3"/>
              </a:rPr>
              <a:t>excel-</a:t>
            </a:r>
            <a:r>
              <a:rPr lang="en-GB" dirty="0" err="1">
                <a:hlinkClick r:id="rId3"/>
              </a:rPr>
              <a:t>visualisointia</a:t>
            </a:r>
            <a:r>
              <a:rPr lang="en-GB" dirty="0"/>
              <a:t> ja </a:t>
            </a:r>
            <a:r>
              <a:rPr lang="en-GB" dirty="0" err="1"/>
              <a:t>RECEiX-työkalua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CC8F4-7197-4C03-9BFD-61CEA9664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53347"/>
          </a:xfrm>
        </p:spPr>
        <p:txBody>
          <a:bodyPr>
            <a:normAutofit/>
          </a:bodyPr>
          <a:lstStyle/>
          <a:p>
            <a:r>
              <a:rPr lang="en-GB" sz="2400" dirty="0"/>
              <a:t>Excel-</a:t>
            </a:r>
            <a:r>
              <a:rPr lang="en-GB" sz="2400" dirty="0" err="1"/>
              <a:t>visualisoinneista</a:t>
            </a:r>
            <a:r>
              <a:rPr lang="en-GB" sz="2400" dirty="0"/>
              <a:t> </a:t>
            </a:r>
            <a:r>
              <a:rPr lang="en-GB" sz="2400" dirty="0" err="1"/>
              <a:t>helpoin</a:t>
            </a:r>
            <a:r>
              <a:rPr lang="en-GB" sz="2400" dirty="0"/>
              <a:t> tapa </a:t>
            </a:r>
            <a:r>
              <a:rPr lang="en-GB" sz="2400" dirty="0" err="1"/>
              <a:t>ymmärtää</a:t>
            </a:r>
            <a:r>
              <a:rPr lang="en-GB" sz="2400" dirty="0"/>
              <a:t> </a:t>
            </a:r>
          </a:p>
          <a:p>
            <a:pPr lvl="1"/>
            <a:r>
              <a:rPr lang="en-GB" sz="2400" dirty="0" err="1"/>
              <a:t>mistä</a:t>
            </a:r>
            <a:r>
              <a:rPr lang="en-GB" sz="2400" dirty="0"/>
              <a:t> </a:t>
            </a:r>
            <a:r>
              <a:rPr lang="en-GB" sz="2400" dirty="0" err="1"/>
              <a:t>eri</a:t>
            </a:r>
            <a:r>
              <a:rPr lang="en-GB" sz="2400" dirty="0"/>
              <a:t> </a:t>
            </a:r>
            <a:r>
              <a:rPr lang="en-GB" sz="2400" dirty="0" err="1"/>
              <a:t>raportointikokonaisuudet</a:t>
            </a:r>
            <a:r>
              <a:rPr lang="en-GB" sz="2400" dirty="0"/>
              <a:t> </a:t>
            </a:r>
            <a:r>
              <a:rPr lang="en-GB" sz="2400" dirty="0" err="1"/>
              <a:t>sisältää</a:t>
            </a:r>
            <a:endParaRPr lang="en-GB" sz="2400" dirty="0"/>
          </a:p>
          <a:p>
            <a:pPr lvl="1"/>
            <a:r>
              <a:rPr lang="en-GB" sz="2400" dirty="0" err="1"/>
              <a:t>Mistä</a:t>
            </a:r>
            <a:r>
              <a:rPr lang="en-GB" sz="2400" dirty="0"/>
              <a:t> </a:t>
            </a:r>
            <a:r>
              <a:rPr lang="en-GB" sz="2400" dirty="0" err="1"/>
              <a:t>raportoitavien</a:t>
            </a:r>
            <a:r>
              <a:rPr lang="en-GB" sz="2400" dirty="0"/>
              <a:t> </a:t>
            </a:r>
            <a:r>
              <a:rPr lang="en-GB" sz="2400" dirty="0" err="1"/>
              <a:t>tietokenttien</a:t>
            </a:r>
            <a:r>
              <a:rPr lang="en-GB" sz="2400" dirty="0"/>
              <a:t> </a:t>
            </a:r>
            <a:r>
              <a:rPr lang="en-GB" sz="2400" dirty="0" err="1"/>
              <a:t>määritykset</a:t>
            </a:r>
            <a:r>
              <a:rPr lang="en-GB" sz="2400" dirty="0"/>
              <a:t> </a:t>
            </a:r>
            <a:r>
              <a:rPr lang="en-GB" sz="2400" dirty="0" err="1"/>
              <a:t>muodostuu</a:t>
            </a:r>
            <a:r>
              <a:rPr lang="en-GB" sz="2400" dirty="0"/>
              <a:t> (</a:t>
            </a:r>
            <a:r>
              <a:rPr lang="en-GB" sz="2400" dirty="0" err="1"/>
              <a:t>kohdistukset</a:t>
            </a:r>
            <a:r>
              <a:rPr lang="en-GB" sz="2400" dirty="0"/>
              <a:t>)</a:t>
            </a:r>
          </a:p>
          <a:p>
            <a:r>
              <a:rPr lang="en-GB" sz="2400" dirty="0" err="1"/>
              <a:t>RECEiX-työkalulla</a:t>
            </a:r>
            <a:endParaRPr lang="en-GB" sz="2400" dirty="0"/>
          </a:p>
          <a:p>
            <a:pPr lvl="1"/>
            <a:r>
              <a:rPr lang="en-GB" sz="2400" dirty="0" err="1"/>
              <a:t>helposti</a:t>
            </a:r>
            <a:r>
              <a:rPr lang="en-GB" sz="2400" dirty="0"/>
              <a:t> </a:t>
            </a:r>
            <a:r>
              <a:rPr lang="en-GB" sz="2400" dirty="0" err="1"/>
              <a:t>esimerkkiaineistoja</a:t>
            </a:r>
            <a:endParaRPr lang="en-GB" sz="2400" dirty="0"/>
          </a:p>
          <a:p>
            <a:pPr lvl="1"/>
            <a:r>
              <a:rPr lang="en-GB" sz="2400" dirty="0" err="1"/>
              <a:t>Avoimen</a:t>
            </a:r>
            <a:r>
              <a:rPr lang="en-GB" sz="2400" dirty="0"/>
              <a:t> </a:t>
            </a:r>
            <a:r>
              <a:rPr lang="en-GB" sz="2400" dirty="0" err="1"/>
              <a:t>lähdekoodin</a:t>
            </a:r>
            <a:r>
              <a:rPr lang="en-GB" sz="2400" dirty="0"/>
              <a:t> (</a:t>
            </a:r>
            <a:r>
              <a:rPr lang="en-GB" sz="2400" dirty="0" err="1"/>
              <a:t>makro</a:t>
            </a:r>
            <a:r>
              <a:rPr lang="en-GB" sz="2400" dirty="0"/>
              <a:t>) </a:t>
            </a:r>
            <a:r>
              <a:rPr lang="en-GB" sz="2400" dirty="0" err="1"/>
              <a:t>hyödyntäminen</a:t>
            </a:r>
            <a:r>
              <a:rPr lang="en-GB" sz="2400" dirty="0"/>
              <a:t> omasa </a:t>
            </a:r>
            <a:r>
              <a:rPr lang="en-GB" sz="2400" dirty="0" err="1"/>
              <a:t>toteutuksessa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38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BF520-96AC-4373-891C-A55B537C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 err="1"/>
              <a:t>visualisointi</a:t>
            </a:r>
            <a:r>
              <a:rPr lang="en-GB" dirty="0"/>
              <a:t> </a:t>
            </a:r>
            <a:r>
              <a:rPr lang="en-GB" dirty="0" err="1"/>
              <a:t>excelit</a:t>
            </a:r>
            <a:r>
              <a:rPr lang="en-GB" dirty="0"/>
              <a:t> - </a:t>
            </a:r>
            <a:r>
              <a:rPr lang="en-GB" dirty="0" err="1"/>
              <a:t>tulkinta</a:t>
            </a:r>
            <a:r>
              <a:rPr lang="en-GB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31C590-DEF7-4BCE-BA56-D3280C638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35" y="2276872"/>
            <a:ext cx="8028384" cy="19647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3067CC-4E53-412D-A4C7-C84B696F71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4282396"/>
            <a:ext cx="7488832" cy="6437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5FDD28-52B5-4F87-9B45-00CEC0DDFA46}"/>
              </a:ext>
            </a:extLst>
          </p:cNvPr>
          <p:cNvSpPr txBox="1"/>
          <p:nvPr/>
        </p:nvSpPr>
        <p:spPr>
          <a:xfrm>
            <a:off x="441835" y="4926152"/>
            <a:ext cx="2520280" cy="147732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Ajankohdan</a:t>
            </a:r>
            <a:r>
              <a:rPr lang="en-GB" dirty="0"/>
              <a:t> </a:t>
            </a:r>
            <a:r>
              <a:rPr lang="en-GB" dirty="0" err="1"/>
              <a:t>kohdiste</a:t>
            </a:r>
            <a:r>
              <a:rPr lang="en-GB" dirty="0"/>
              <a:t>: </a:t>
            </a:r>
            <a:r>
              <a:rPr lang="en-GB" dirty="0" err="1"/>
              <a:t>tilikauden</a:t>
            </a:r>
            <a:r>
              <a:rPr lang="en-GB" dirty="0"/>
              <a:t> </a:t>
            </a:r>
            <a:r>
              <a:rPr lang="en-GB" dirty="0" err="1"/>
              <a:t>lopussa</a:t>
            </a:r>
            <a:r>
              <a:rPr lang="en-GB" dirty="0"/>
              <a:t> T-1 (=</a:t>
            </a:r>
            <a:r>
              <a:rPr lang="en-GB" dirty="0" err="1"/>
              <a:t>edellisen</a:t>
            </a:r>
            <a:r>
              <a:rPr lang="en-GB" dirty="0"/>
              <a:t> </a:t>
            </a:r>
            <a:r>
              <a:rPr lang="en-GB" dirty="0" err="1"/>
              <a:t>tk:n</a:t>
            </a:r>
            <a:r>
              <a:rPr lang="en-GB" dirty="0"/>
              <a:t> </a:t>
            </a:r>
            <a:r>
              <a:rPr lang="en-GB" dirty="0" err="1"/>
              <a:t>lopussa</a:t>
            </a:r>
            <a:r>
              <a:rPr lang="en-GB" dirty="0"/>
              <a:t>) (RF-</a:t>
            </a:r>
            <a:r>
              <a:rPr lang="en-GB" dirty="0" err="1"/>
              <a:t>koodiston</a:t>
            </a:r>
            <a:r>
              <a:rPr lang="en-GB" dirty="0"/>
              <a:t> </a:t>
            </a:r>
            <a:r>
              <a:rPr lang="en-GB" dirty="0" err="1"/>
              <a:t>jäsen</a:t>
            </a:r>
            <a:r>
              <a:rPr lang="en-GB" dirty="0"/>
              <a:t> ‘x4’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BA74A8-1A52-4DC1-AEDA-6ACC19836060}"/>
              </a:ext>
            </a:extLst>
          </p:cNvPr>
          <p:cNvSpPr txBox="1"/>
          <p:nvPr/>
        </p:nvSpPr>
        <p:spPr>
          <a:xfrm>
            <a:off x="3347864" y="4944160"/>
            <a:ext cx="2520280" cy="923330"/>
          </a:xfrm>
          <a:prstGeom prst="rect">
            <a:avLst/>
          </a:prstGeom>
          <a:noFill/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Mittari</a:t>
            </a:r>
            <a:r>
              <a:rPr lang="en-GB" dirty="0"/>
              <a:t>: </a:t>
            </a:r>
            <a:r>
              <a:rPr lang="en-GB" dirty="0" err="1"/>
              <a:t>kirjanpitoarvo</a:t>
            </a:r>
            <a:r>
              <a:rPr lang="en-GB" dirty="0"/>
              <a:t> (metrics-</a:t>
            </a:r>
            <a:r>
              <a:rPr lang="en-GB" dirty="0" err="1"/>
              <a:t>koodiston</a:t>
            </a:r>
            <a:r>
              <a:rPr lang="en-GB" dirty="0"/>
              <a:t> </a:t>
            </a:r>
            <a:r>
              <a:rPr lang="en-GB" dirty="0" err="1"/>
              <a:t>jäsen</a:t>
            </a:r>
            <a:r>
              <a:rPr lang="en-GB" dirty="0"/>
              <a:t> ‘mi53’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B15980-44A4-414F-A415-9DC677DE1D95}"/>
              </a:ext>
            </a:extLst>
          </p:cNvPr>
          <p:cNvSpPr txBox="1"/>
          <p:nvPr/>
        </p:nvSpPr>
        <p:spPr>
          <a:xfrm>
            <a:off x="6253893" y="4926152"/>
            <a:ext cx="2520280" cy="1200329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kirjanpidon</a:t>
            </a:r>
            <a:r>
              <a:rPr lang="en-GB" dirty="0"/>
              <a:t> </a:t>
            </a:r>
            <a:r>
              <a:rPr lang="en-GB" dirty="0" err="1"/>
              <a:t>koodi</a:t>
            </a:r>
            <a:r>
              <a:rPr lang="en-GB" dirty="0"/>
              <a:t>: </a:t>
            </a:r>
            <a:r>
              <a:rPr lang="en-GB" dirty="0" err="1"/>
              <a:t>Aineettomat</a:t>
            </a:r>
            <a:r>
              <a:rPr lang="en-GB" dirty="0"/>
              <a:t> </a:t>
            </a:r>
            <a:r>
              <a:rPr lang="en-GB" dirty="0" err="1"/>
              <a:t>hyödykkeet</a:t>
            </a:r>
            <a:r>
              <a:rPr lang="en-GB" dirty="0"/>
              <a:t> (MC-</a:t>
            </a:r>
            <a:r>
              <a:rPr lang="en-GB" dirty="0" err="1"/>
              <a:t>koodiston</a:t>
            </a:r>
            <a:r>
              <a:rPr lang="en-GB" dirty="0"/>
              <a:t> </a:t>
            </a:r>
            <a:r>
              <a:rPr lang="en-GB" dirty="0" err="1"/>
              <a:t>jäsen</a:t>
            </a:r>
            <a:r>
              <a:rPr lang="en-GB" dirty="0"/>
              <a:t> ‘x551’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FB5D9F3-45AD-41FF-A681-C54E25CC2F7A}"/>
              </a:ext>
            </a:extLst>
          </p:cNvPr>
          <p:cNvCxnSpPr/>
          <p:nvPr/>
        </p:nvCxnSpPr>
        <p:spPr>
          <a:xfrm flipV="1">
            <a:off x="2195736" y="4509120"/>
            <a:ext cx="201622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2FB78EB-4A01-4884-AF2E-99FE9C3F6A42}"/>
              </a:ext>
            </a:extLst>
          </p:cNvPr>
          <p:cNvCxnSpPr>
            <a:cxnSpLocks/>
          </p:cNvCxnSpPr>
          <p:nvPr/>
        </p:nvCxnSpPr>
        <p:spPr>
          <a:xfrm flipV="1">
            <a:off x="5724128" y="3061452"/>
            <a:ext cx="288032" cy="1882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6644158-D7A3-4E1B-AC36-75E263B52D2B}"/>
              </a:ext>
            </a:extLst>
          </p:cNvPr>
          <p:cNvCxnSpPr>
            <a:cxnSpLocks/>
          </p:cNvCxnSpPr>
          <p:nvPr/>
        </p:nvCxnSpPr>
        <p:spPr>
          <a:xfrm flipH="1" flipV="1">
            <a:off x="6660232" y="3082067"/>
            <a:ext cx="108012" cy="1787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D2FB46D-2154-4A39-9FFA-717C14701896}"/>
              </a:ext>
            </a:extLst>
          </p:cNvPr>
          <p:cNvCxnSpPr>
            <a:cxnSpLocks/>
          </p:cNvCxnSpPr>
          <p:nvPr/>
        </p:nvCxnSpPr>
        <p:spPr>
          <a:xfrm>
            <a:off x="4762315" y="3025075"/>
            <a:ext cx="0" cy="234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A3B9355-09C1-456F-A80A-258F33720854}"/>
              </a:ext>
            </a:extLst>
          </p:cNvPr>
          <p:cNvCxnSpPr>
            <a:cxnSpLocks/>
          </p:cNvCxnSpPr>
          <p:nvPr/>
        </p:nvCxnSpPr>
        <p:spPr>
          <a:xfrm>
            <a:off x="4860032" y="2996952"/>
            <a:ext cx="23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552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2D04-17F0-45D1-8062-4FAC551A1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Miten</a:t>
            </a:r>
            <a:r>
              <a:rPr lang="en-GB" dirty="0"/>
              <a:t> </a:t>
            </a:r>
            <a:r>
              <a:rPr lang="en-GB" dirty="0" err="1"/>
              <a:t>tieto</a:t>
            </a:r>
            <a:r>
              <a:rPr lang="en-GB" dirty="0"/>
              <a:t> </a:t>
            </a:r>
            <a:r>
              <a:rPr lang="en-GB" dirty="0" err="1"/>
              <a:t>ilmaistaan</a:t>
            </a:r>
            <a:r>
              <a:rPr lang="en-GB" dirty="0"/>
              <a:t> inline XBRL-</a:t>
            </a:r>
            <a:r>
              <a:rPr lang="en-GB" dirty="0" err="1"/>
              <a:t>rakenteessa</a:t>
            </a:r>
            <a:r>
              <a:rPr lang="en-GB" dirty="0"/>
              <a:t>? (</a:t>
            </a:r>
            <a:r>
              <a:rPr lang="en-GB" dirty="0" err="1"/>
              <a:t>vrt</a:t>
            </a:r>
            <a:r>
              <a:rPr lang="en-GB" dirty="0"/>
              <a:t>. </a:t>
            </a:r>
            <a:r>
              <a:rPr lang="en-GB" dirty="0" err="1"/>
              <a:t>edellinen</a:t>
            </a:r>
            <a:r>
              <a:rPr lang="en-GB" dirty="0"/>
              <a:t> </a:t>
            </a:r>
            <a:r>
              <a:rPr lang="en-GB" dirty="0" err="1"/>
              <a:t>kalvo</a:t>
            </a:r>
            <a:r>
              <a:rPr lang="en-GB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6D8181-DA33-4119-948D-B3C7372BD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700808"/>
            <a:ext cx="5867400" cy="1943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AC6214-05B6-401B-8C40-BE4C0000E3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828412"/>
            <a:ext cx="8229600" cy="10401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AF7515-016F-485D-8D90-1B99DC586C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5026940"/>
            <a:ext cx="6516216" cy="14602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E932C99-B333-42B9-8906-8C3C1FF4EEC8}"/>
              </a:ext>
            </a:extLst>
          </p:cNvPr>
          <p:cNvSpPr txBox="1"/>
          <p:nvPr/>
        </p:nvSpPr>
        <p:spPr>
          <a:xfrm>
            <a:off x="6623720" y="5350221"/>
            <a:ext cx="2520280" cy="369332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Mittari</a:t>
            </a:r>
            <a:r>
              <a:rPr lang="en-GB" dirty="0"/>
              <a:t> ja </a:t>
            </a:r>
            <a:r>
              <a:rPr lang="en-GB" dirty="0" err="1"/>
              <a:t>kohdisteet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C00EB0-478D-4DC0-9BC2-45D1B03F92F3}"/>
              </a:ext>
            </a:extLst>
          </p:cNvPr>
          <p:cNvCxnSpPr>
            <a:cxnSpLocks/>
          </p:cNvCxnSpPr>
          <p:nvPr/>
        </p:nvCxnSpPr>
        <p:spPr>
          <a:xfrm flipH="1">
            <a:off x="5004048" y="5719554"/>
            <a:ext cx="1619672" cy="229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9E1CB3-6838-4C29-9B4C-17CFA0239B22}"/>
              </a:ext>
            </a:extLst>
          </p:cNvPr>
          <p:cNvCxnSpPr>
            <a:cxnSpLocks/>
          </p:cNvCxnSpPr>
          <p:nvPr/>
        </p:nvCxnSpPr>
        <p:spPr>
          <a:xfrm flipH="1" flipV="1">
            <a:off x="1115616" y="4812344"/>
            <a:ext cx="5508104" cy="642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7F9E1C4-B944-4E05-B814-FA9B74ADBBE1}"/>
              </a:ext>
            </a:extLst>
          </p:cNvPr>
          <p:cNvSpPr txBox="1"/>
          <p:nvPr/>
        </p:nvSpPr>
        <p:spPr>
          <a:xfrm>
            <a:off x="6660232" y="2318679"/>
            <a:ext cx="2304256" cy="92333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Raportoitava</a:t>
            </a:r>
            <a:r>
              <a:rPr lang="en-GB" dirty="0"/>
              <a:t> </a:t>
            </a:r>
            <a:r>
              <a:rPr lang="en-GB" dirty="0" err="1"/>
              <a:t>arvo</a:t>
            </a:r>
            <a:r>
              <a:rPr lang="en-GB" dirty="0"/>
              <a:t> ja </a:t>
            </a:r>
            <a:r>
              <a:rPr lang="en-GB" dirty="0" err="1"/>
              <a:t>sen</a:t>
            </a:r>
            <a:r>
              <a:rPr lang="en-GB" dirty="0"/>
              <a:t> </a:t>
            </a:r>
            <a:r>
              <a:rPr lang="en-GB" dirty="0" err="1"/>
              <a:t>esittämiseen</a:t>
            </a:r>
            <a:r>
              <a:rPr lang="en-GB" dirty="0"/>
              <a:t> </a:t>
            </a:r>
            <a:r>
              <a:rPr lang="en-GB" dirty="0" err="1"/>
              <a:t>liittyvät</a:t>
            </a:r>
            <a:r>
              <a:rPr lang="en-GB" dirty="0"/>
              <a:t> </a:t>
            </a:r>
            <a:r>
              <a:rPr lang="en-GB" dirty="0" err="1"/>
              <a:t>tarkenteet</a:t>
            </a:r>
            <a:endParaRPr lang="en-GB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C011DD4-A867-4F61-BD78-3EC1B80F5B41}"/>
              </a:ext>
            </a:extLst>
          </p:cNvPr>
          <p:cNvCxnSpPr>
            <a:cxnSpLocks/>
          </p:cNvCxnSpPr>
          <p:nvPr/>
        </p:nvCxnSpPr>
        <p:spPr>
          <a:xfrm flipH="1">
            <a:off x="6156176" y="2564904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B7C6071-1427-4696-B072-4216DA50E15E}"/>
              </a:ext>
            </a:extLst>
          </p:cNvPr>
          <p:cNvCxnSpPr>
            <a:cxnSpLocks/>
          </p:cNvCxnSpPr>
          <p:nvPr/>
        </p:nvCxnSpPr>
        <p:spPr>
          <a:xfrm flipH="1">
            <a:off x="5940152" y="2564904"/>
            <a:ext cx="683568" cy="208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3418EE7-76CD-476E-A5CE-CBBD41DDB3F3}"/>
              </a:ext>
            </a:extLst>
          </p:cNvPr>
          <p:cNvCxnSpPr>
            <a:cxnSpLocks/>
          </p:cNvCxnSpPr>
          <p:nvPr/>
        </p:nvCxnSpPr>
        <p:spPr>
          <a:xfrm flipH="1">
            <a:off x="6839744" y="3242009"/>
            <a:ext cx="181272" cy="1195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623E441-6D98-4FF2-BC84-936E60490CE2}"/>
              </a:ext>
            </a:extLst>
          </p:cNvPr>
          <p:cNvCxnSpPr>
            <a:cxnSpLocks/>
          </p:cNvCxnSpPr>
          <p:nvPr/>
        </p:nvCxnSpPr>
        <p:spPr>
          <a:xfrm flipH="1">
            <a:off x="7883860" y="3242009"/>
            <a:ext cx="72516" cy="1263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D9A94A1-5679-4149-AD91-E5C9F96ACDF1}"/>
              </a:ext>
            </a:extLst>
          </p:cNvPr>
          <p:cNvCxnSpPr>
            <a:cxnSpLocks/>
          </p:cNvCxnSpPr>
          <p:nvPr/>
        </p:nvCxnSpPr>
        <p:spPr>
          <a:xfrm flipH="1">
            <a:off x="3707904" y="3126485"/>
            <a:ext cx="2953992" cy="1456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A0C0188-F378-4F1A-9BFA-F18861841CAC}"/>
              </a:ext>
            </a:extLst>
          </p:cNvPr>
          <p:cNvCxnSpPr/>
          <p:nvPr/>
        </p:nvCxnSpPr>
        <p:spPr>
          <a:xfrm flipH="1">
            <a:off x="2122984" y="4770384"/>
            <a:ext cx="144760" cy="2966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336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Mitä</a:t>
            </a:r>
            <a:r>
              <a:rPr lang="en-GB" dirty="0"/>
              <a:t> on XBRL, inline XBRL ja XHTML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XBRL (</a:t>
            </a:r>
            <a:r>
              <a:rPr lang="en-GB" sz="2400" dirty="0" err="1"/>
              <a:t>eXtensible</a:t>
            </a:r>
            <a:r>
              <a:rPr lang="en-GB" sz="2400" dirty="0"/>
              <a:t> Business Reporting Language): on XML-</a:t>
            </a:r>
            <a:r>
              <a:rPr lang="en-GB" sz="2400" dirty="0" err="1"/>
              <a:t>pohjainen</a:t>
            </a:r>
            <a:r>
              <a:rPr lang="en-GB" sz="2400" dirty="0"/>
              <a:t> </a:t>
            </a:r>
            <a:r>
              <a:rPr lang="en-GB" sz="2400" dirty="0" err="1"/>
              <a:t>merkintäkieli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2400" dirty="0"/>
              <a:t>XHTML (</a:t>
            </a:r>
            <a:r>
              <a:rPr lang="fi-FI" sz="2400" dirty="0" err="1"/>
              <a:t>eXtensible</a:t>
            </a:r>
            <a:r>
              <a:rPr lang="fi-FI" sz="2400" dirty="0"/>
              <a:t> </a:t>
            </a:r>
            <a:r>
              <a:rPr lang="fi-FI" sz="2400" dirty="0" err="1"/>
              <a:t>Hypertext</a:t>
            </a:r>
            <a:r>
              <a:rPr lang="fi-FI" sz="2400" dirty="0"/>
              <a:t> </a:t>
            </a:r>
            <a:r>
              <a:rPr lang="fi-FI" sz="2400" dirty="0" err="1"/>
              <a:t>Markup</a:t>
            </a:r>
            <a:r>
              <a:rPr lang="fi-FI" sz="2400" dirty="0"/>
              <a:t> Language): HTML:stä kehitetty verkkosivujen merkintäkieli, joka täyttää XML:n muotovaatimukset.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Inline XBRL: on </a:t>
            </a:r>
            <a:r>
              <a:rPr lang="en-GB" sz="2400" dirty="0" err="1"/>
              <a:t>laajennus</a:t>
            </a:r>
            <a:r>
              <a:rPr lang="en-GB" sz="2400" dirty="0"/>
              <a:t> XBRL 2.1 </a:t>
            </a:r>
            <a:r>
              <a:rPr lang="en-GB" sz="2400" dirty="0" err="1"/>
              <a:t>pohjastandardiin</a:t>
            </a:r>
            <a:r>
              <a:rPr lang="en-GB" sz="2400" dirty="0"/>
              <a:t>, </a:t>
            </a:r>
            <a:r>
              <a:rPr lang="en-GB" sz="2400" dirty="0" err="1"/>
              <a:t>joka</a:t>
            </a:r>
            <a:r>
              <a:rPr lang="en-GB" sz="2400" dirty="0"/>
              <a:t> </a:t>
            </a:r>
            <a:r>
              <a:rPr lang="en-GB" sz="2400" dirty="0" err="1"/>
              <a:t>mahdollistaa</a:t>
            </a:r>
            <a:r>
              <a:rPr lang="en-GB" sz="2400" dirty="0"/>
              <a:t> </a:t>
            </a:r>
            <a:r>
              <a:rPr lang="en-GB" sz="2400" dirty="0" err="1"/>
              <a:t>raportoitavien</a:t>
            </a:r>
            <a:r>
              <a:rPr lang="en-GB" sz="2400" dirty="0"/>
              <a:t> </a:t>
            </a:r>
            <a:r>
              <a:rPr lang="en-GB" sz="2400" dirty="0" err="1"/>
              <a:t>tietojen</a:t>
            </a:r>
            <a:r>
              <a:rPr lang="en-GB" sz="2400" dirty="0"/>
              <a:t> </a:t>
            </a:r>
            <a:r>
              <a:rPr lang="en-GB" sz="2400" dirty="0" err="1"/>
              <a:t>esittämisen</a:t>
            </a:r>
            <a:r>
              <a:rPr lang="en-GB" sz="2400" dirty="0"/>
              <a:t> (X)HTML-</a:t>
            </a:r>
            <a:r>
              <a:rPr lang="en-GB" sz="2400" dirty="0" err="1"/>
              <a:t>muodossa</a:t>
            </a:r>
            <a:r>
              <a:rPr lang="en-GB" sz="2400" dirty="0"/>
              <a:t> (</a:t>
            </a:r>
            <a:r>
              <a:rPr lang="en-GB" sz="2400" dirty="0" err="1"/>
              <a:t>XML:n</a:t>
            </a:r>
            <a:r>
              <a:rPr lang="en-GB" sz="2400" dirty="0"/>
              <a:t> </a:t>
            </a:r>
            <a:r>
              <a:rPr lang="en-GB" sz="2400" dirty="0" err="1"/>
              <a:t>sijaan</a:t>
            </a:r>
            <a:r>
              <a:rPr lang="en-GB" sz="2400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A56-80A6-0041-ADBC-E6A6E7BC3244}" type="slidenum">
              <a:rPr lang="fi-FI" smtClean="0">
                <a:solidFill>
                  <a:srgbClr val="FFFFFF"/>
                </a:solidFill>
              </a:rPr>
              <a:pPr/>
              <a:t>2</a:t>
            </a:fld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21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6646" y="491282"/>
            <a:ext cx="8390707" cy="518319"/>
          </a:xfrm>
        </p:spPr>
        <p:txBody>
          <a:bodyPr>
            <a:normAutofit fontScale="90000"/>
          </a:bodyPr>
          <a:lstStyle/>
          <a:p>
            <a:r>
              <a:rPr lang="en-GB" dirty="0"/>
              <a:t>Inline XBRL-</a:t>
            </a:r>
            <a:r>
              <a:rPr lang="en-GB" dirty="0" err="1"/>
              <a:t>sisällölle</a:t>
            </a:r>
            <a:r>
              <a:rPr lang="en-GB" dirty="0"/>
              <a:t> </a:t>
            </a:r>
            <a:r>
              <a:rPr lang="en-GB" dirty="0" err="1"/>
              <a:t>ohjenuoria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7421" y="1124744"/>
            <a:ext cx="8374831" cy="4752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Skriptit</a:t>
            </a:r>
            <a:r>
              <a:rPr lang="en-GB" sz="2400" dirty="0"/>
              <a:t>: </a:t>
            </a:r>
            <a:r>
              <a:rPr lang="en-GB" sz="2400" dirty="0" err="1"/>
              <a:t>ei</a:t>
            </a:r>
            <a:r>
              <a:rPr lang="en-GB" sz="2400" dirty="0"/>
              <a:t> </a:t>
            </a:r>
            <a:r>
              <a:rPr lang="en-GB" sz="2400" dirty="0" err="1"/>
              <a:t>suositeltavia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Viittaukset</a:t>
            </a:r>
            <a:r>
              <a:rPr lang="en-GB" sz="2400" dirty="0"/>
              <a:t> </a:t>
            </a:r>
            <a:r>
              <a:rPr lang="en-GB" sz="2400" dirty="0" err="1"/>
              <a:t>ulkopuolisiin</a:t>
            </a:r>
            <a:r>
              <a:rPr lang="en-GB" sz="2400" dirty="0"/>
              <a:t> </a:t>
            </a:r>
            <a:r>
              <a:rPr lang="en-GB" sz="2400" dirty="0" err="1"/>
              <a:t>tiedostoihin</a:t>
            </a:r>
            <a:r>
              <a:rPr lang="en-GB" sz="2400" dirty="0"/>
              <a:t> (</a:t>
            </a:r>
            <a:r>
              <a:rPr lang="en-GB" sz="2400" dirty="0" err="1"/>
              <a:t>kuvatiedostot</a:t>
            </a:r>
            <a:r>
              <a:rPr lang="en-GB" sz="2400" dirty="0"/>
              <a:t>, </a:t>
            </a:r>
            <a:r>
              <a:rPr lang="en-GB" sz="2400" dirty="0" err="1"/>
              <a:t>css-tyylisivut</a:t>
            </a:r>
            <a:r>
              <a:rPr lang="en-GB" sz="2400" dirty="0"/>
              <a:t>, </a:t>
            </a:r>
            <a:r>
              <a:rPr lang="en-GB" sz="2400" dirty="0" err="1"/>
              <a:t>skriptit</a:t>
            </a:r>
            <a:r>
              <a:rPr lang="en-GB" sz="2400" dirty="0"/>
              <a:t> </a:t>
            </a:r>
            <a:r>
              <a:rPr lang="en-GB" sz="2400" dirty="0" err="1"/>
              <a:t>jne</a:t>
            </a:r>
            <a:r>
              <a:rPr lang="en-GB" sz="2400" dirty="0"/>
              <a:t>.): </a:t>
            </a:r>
            <a:r>
              <a:rPr lang="en-GB" sz="2400" dirty="0" err="1"/>
              <a:t>ei</a:t>
            </a:r>
            <a:r>
              <a:rPr lang="en-GB" sz="2400" dirty="0"/>
              <a:t> </a:t>
            </a:r>
            <a:r>
              <a:rPr lang="en-GB" sz="2400" dirty="0" err="1"/>
              <a:t>suositeltavia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Tyylittelyt</a:t>
            </a:r>
            <a:r>
              <a:rPr lang="en-GB" sz="2400" dirty="0"/>
              <a:t> (</a:t>
            </a:r>
            <a:r>
              <a:rPr lang="en-GB" sz="2400" dirty="0" err="1"/>
              <a:t>css</a:t>
            </a:r>
            <a:r>
              <a:rPr lang="en-GB" sz="2400" dirty="0"/>
              <a:t>): </a:t>
            </a:r>
            <a:r>
              <a:rPr lang="en-GB" sz="2400" dirty="0" err="1"/>
              <a:t>suositeltavia</a:t>
            </a:r>
            <a:r>
              <a:rPr lang="en-GB" sz="2400" dirty="0"/>
              <a:t> (</a:t>
            </a:r>
            <a:r>
              <a:rPr lang="en-GB" sz="2400" dirty="0" err="1"/>
              <a:t>kunhan</a:t>
            </a:r>
            <a:r>
              <a:rPr lang="en-GB" sz="2400" dirty="0"/>
              <a:t> </a:t>
            </a:r>
            <a:r>
              <a:rPr lang="en-GB" sz="2400" dirty="0" err="1"/>
              <a:t>samassa</a:t>
            </a:r>
            <a:r>
              <a:rPr lang="en-GB" sz="2400" dirty="0"/>
              <a:t> </a:t>
            </a:r>
            <a:r>
              <a:rPr lang="en-GB" sz="2400" dirty="0" err="1"/>
              <a:t>dokumentissa</a:t>
            </a:r>
            <a:r>
              <a:rPr lang="en-GB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Piilotettu</a:t>
            </a:r>
            <a:r>
              <a:rPr lang="en-GB" sz="2400" dirty="0"/>
              <a:t> </a:t>
            </a:r>
            <a:r>
              <a:rPr lang="en-GB" sz="2400" dirty="0" err="1"/>
              <a:t>sisältö</a:t>
            </a:r>
            <a:r>
              <a:rPr lang="en-GB" sz="2400" dirty="0"/>
              <a:t> (</a:t>
            </a:r>
            <a:r>
              <a:rPr lang="en-GB" sz="2400" dirty="0" err="1"/>
              <a:t>css</a:t>
            </a:r>
            <a:r>
              <a:rPr lang="en-GB" sz="2400" dirty="0"/>
              <a:t>): </a:t>
            </a:r>
            <a:r>
              <a:rPr lang="en-GB" sz="2400" dirty="0" err="1"/>
              <a:t>ei</a:t>
            </a:r>
            <a:r>
              <a:rPr lang="en-GB" sz="2400" dirty="0"/>
              <a:t> </a:t>
            </a:r>
            <a:r>
              <a:rPr lang="en-GB" sz="2400" dirty="0" err="1"/>
              <a:t>suositeltavia</a:t>
            </a:r>
            <a:r>
              <a:rPr lang="en-GB" sz="2400" dirty="0"/>
              <a:t>; </a:t>
            </a:r>
            <a:r>
              <a:rPr lang="en-GB" sz="2400" dirty="0" err="1"/>
              <a:t>kaikki</a:t>
            </a:r>
            <a:r>
              <a:rPr lang="en-GB" sz="2400" dirty="0"/>
              <a:t> </a:t>
            </a:r>
            <a:r>
              <a:rPr lang="en-GB" sz="2400" dirty="0" err="1"/>
              <a:t>tietosisältö</a:t>
            </a:r>
            <a:r>
              <a:rPr lang="en-GB" sz="2400" dirty="0"/>
              <a:t> </a:t>
            </a:r>
            <a:r>
              <a:rPr lang="en-GB" sz="2400" dirty="0" err="1"/>
              <a:t>näkyviin</a:t>
            </a:r>
            <a:r>
              <a:rPr lang="en-GB" sz="2400" dirty="0"/>
              <a:t>, XBRL-</a:t>
            </a:r>
            <a:r>
              <a:rPr lang="en-GB" sz="2400" dirty="0" err="1"/>
              <a:t>tägien</a:t>
            </a:r>
            <a:r>
              <a:rPr lang="en-GB" sz="2400" dirty="0"/>
              <a:t> </a:t>
            </a:r>
            <a:r>
              <a:rPr lang="en-GB" sz="2400" dirty="0" err="1"/>
              <a:t>sisään</a:t>
            </a:r>
            <a:r>
              <a:rPr lang="en-GB" sz="2400" dirty="0"/>
              <a:t> </a:t>
            </a:r>
            <a:r>
              <a:rPr lang="en-GB" sz="2400" dirty="0" err="1"/>
              <a:t>mieluiten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Kuvien</a:t>
            </a:r>
            <a:r>
              <a:rPr lang="en-GB" sz="2400" dirty="0"/>
              <a:t> </a:t>
            </a:r>
            <a:r>
              <a:rPr lang="en-GB" sz="2400" dirty="0" err="1"/>
              <a:t>sisällyttäminen</a:t>
            </a:r>
            <a:r>
              <a:rPr lang="en-GB" sz="2400" dirty="0"/>
              <a:t>: </a:t>
            </a:r>
            <a:r>
              <a:rPr lang="en-GB" sz="2400" dirty="0" err="1"/>
              <a:t>suositellaan</a:t>
            </a:r>
            <a:r>
              <a:rPr lang="en-GB" sz="2400" dirty="0"/>
              <a:t> </a:t>
            </a:r>
            <a:r>
              <a:rPr lang="en-GB" sz="2400" dirty="0" err="1"/>
              <a:t>sisällytettäväksi</a:t>
            </a:r>
            <a:r>
              <a:rPr lang="en-GB" sz="2400" dirty="0"/>
              <a:t> </a:t>
            </a:r>
            <a:r>
              <a:rPr lang="en-GB" sz="2400" dirty="0" err="1"/>
              <a:t>binäärimuotoisena</a:t>
            </a:r>
            <a:r>
              <a:rPr lang="en-GB" sz="2400" dirty="0"/>
              <a:t>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23.3.2020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20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359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6646" y="491282"/>
            <a:ext cx="8390707" cy="518319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Etumerkkien</a:t>
            </a:r>
            <a:r>
              <a:rPr lang="en-GB" dirty="0"/>
              <a:t> </a:t>
            </a:r>
            <a:r>
              <a:rPr lang="en-GB" dirty="0" err="1"/>
              <a:t>käytöstä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7421" y="1124744"/>
            <a:ext cx="8374831" cy="573325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900" dirty="0"/>
              <a:t>Oletusarvoisesti kaikki luvut puhtaina lukuina ilman etumerkkejä. Elementin nimellä/määrityksellä ilmaistaan olettama kyseisen erän etumerkille (tuotot plussaa ja kulut miinusta). </a:t>
            </a:r>
            <a:endParaRPr lang="en-GB" sz="29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2900" dirty="0"/>
              <a:t>Ainoastaan jos kulu on kääntynyt tuotoksi tai toisinpäin -&gt; miinusmerkki mukaan lukuun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900" dirty="0"/>
              <a:t>”muutos”-tyyppiset erät ovat olettamalta aina taseen arvoa tai liiketulosta kasvattavia, jolloin luku raportoidaan positiivisena. </a:t>
            </a:r>
          </a:p>
          <a:p>
            <a:pPr marL="0" indent="0">
              <a:buNone/>
            </a:pPr>
            <a:r>
              <a:rPr lang="fi-FI" dirty="0"/>
              <a:t> </a:t>
            </a:r>
            <a:r>
              <a:rPr lang="fi-FI" b="1" i="1" dirty="0"/>
              <a:t>Esim1. ”Liiketoiminnan muut kulut” ovat 100 €</a:t>
            </a:r>
            <a:endParaRPr lang="en-GB" dirty="0"/>
          </a:p>
          <a:p>
            <a:pPr lvl="1"/>
            <a:r>
              <a:rPr lang="fi-FI" i="1" dirty="0"/>
              <a:t>Arvo raportoidaan “100” (ei miinusta, koska olettama on kulu)</a:t>
            </a:r>
            <a:endParaRPr lang="en-GB" dirty="0"/>
          </a:p>
          <a:p>
            <a:r>
              <a:rPr lang="fi-FI" b="1" i="1" dirty="0"/>
              <a:t>Esim2. ”Voitto (tappio) ennen satunnaisia eriä” on 500 € tappiollinen</a:t>
            </a:r>
            <a:endParaRPr lang="en-GB" dirty="0"/>
          </a:p>
          <a:p>
            <a:pPr lvl="1"/>
            <a:r>
              <a:rPr lang="fi-FI" i="1" dirty="0"/>
              <a:t>Arvo raportoidaan “-500” (olettama on voitto)</a:t>
            </a:r>
            <a:endParaRPr lang="en-GB" dirty="0"/>
          </a:p>
          <a:p>
            <a:r>
              <a:rPr lang="fi-FI" b="1" i="1" dirty="0" err="1"/>
              <a:t>Esim</a:t>
            </a:r>
            <a:r>
              <a:rPr lang="fi-FI" b="1" i="1" dirty="0"/>
              <a:t> 3. ”Aineelliset hyödykkeet” arvo tilikauden lopussa on 300 €</a:t>
            </a:r>
            <a:endParaRPr lang="en-GB" dirty="0"/>
          </a:p>
          <a:p>
            <a:pPr lvl="1"/>
            <a:r>
              <a:rPr lang="fi-FI" i="1" dirty="0"/>
              <a:t>Arvo raportoidaan “300” (ei mahdollisia taseen tilien etumerkkejä mukaan)</a:t>
            </a:r>
            <a:endParaRPr lang="en-GB" dirty="0"/>
          </a:p>
          <a:p>
            <a:r>
              <a:rPr lang="fi-FI" b="1" i="1" dirty="0" err="1"/>
              <a:t>Esim</a:t>
            </a:r>
            <a:r>
              <a:rPr lang="fi-FI" b="1" i="1" dirty="0"/>
              <a:t> 4. ”Antolainauksen muutokset + (-)”, antolainaus on pienentynyt tilikauden aikana 1000 €</a:t>
            </a:r>
            <a:endParaRPr lang="en-GB" dirty="0"/>
          </a:p>
          <a:p>
            <a:pPr lvl="1"/>
            <a:r>
              <a:rPr lang="fi-FI" i="1" dirty="0"/>
              <a:t>Arvo raportoidaan “-1000” (olettamana ilmaistu, että antolainaus kasvaa)</a:t>
            </a:r>
            <a:endParaRPr lang="en-GB" dirty="0"/>
          </a:p>
          <a:p>
            <a:r>
              <a:rPr lang="fi-FI" b="1" i="1" dirty="0" err="1"/>
              <a:t>Esim</a:t>
            </a:r>
            <a:r>
              <a:rPr lang="fi-FI" b="1" i="1" dirty="0"/>
              <a:t> 5. ”Suunnitelman mukaiset poistot”, poistoja tehty tilikauden aikana 800 €</a:t>
            </a:r>
            <a:endParaRPr lang="en-GB" dirty="0"/>
          </a:p>
          <a:p>
            <a:pPr lvl="1"/>
            <a:r>
              <a:rPr lang="fi-FI" i="1" dirty="0"/>
              <a:t>Arvo raportoidaan “800” (olettaman mukainen, ei miinusmerkkejä)</a:t>
            </a:r>
            <a:endParaRPr lang="en-GB" dirty="0"/>
          </a:p>
          <a:p>
            <a:r>
              <a:rPr lang="fi-FI" b="1" i="1" dirty="0" err="1"/>
              <a:t>Esim</a:t>
            </a:r>
            <a:r>
              <a:rPr lang="fi-FI" b="1" i="1" dirty="0"/>
              <a:t> 6. ”Toiminnan ja investointien rahavirta”, toiminnan ja investointien rahavirta on 500 € negatiivinen.</a:t>
            </a:r>
            <a:endParaRPr lang="en-GB" dirty="0"/>
          </a:p>
          <a:p>
            <a:pPr lvl="1"/>
            <a:r>
              <a:rPr lang="fi-FI" i="1" dirty="0"/>
              <a:t>Arvo raportoidaan ”-500” (Yleisolettama rahavirroista on positiivinen)                  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1"/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9487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D7D33-E223-42E8-8E81-3F0DA6B6D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XBRL-</a:t>
            </a:r>
            <a:r>
              <a:rPr lang="en-GB" dirty="0" err="1"/>
              <a:t>spesifikaatiot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214BB-4579-450B-8A25-9B1F84C31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3"/>
              </a:rPr>
              <a:t>https://specifications.xbrl.org/specifications.html</a:t>
            </a:r>
            <a:r>
              <a:rPr lang="en-GB" dirty="0"/>
              <a:t> </a:t>
            </a:r>
          </a:p>
          <a:p>
            <a:pPr lvl="1"/>
            <a:r>
              <a:rPr lang="en-GB" sz="2000" dirty="0">
                <a:hlinkClick r:id="rId4"/>
              </a:rPr>
              <a:t>XBRL 2.1 </a:t>
            </a:r>
            <a:r>
              <a:rPr lang="en-GB" sz="2000" dirty="0" err="1">
                <a:hlinkClick r:id="rId4"/>
              </a:rPr>
              <a:t>spesifikaatio</a:t>
            </a:r>
            <a:endParaRPr lang="en-GB" sz="2000" dirty="0"/>
          </a:p>
          <a:p>
            <a:pPr lvl="1"/>
            <a:r>
              <a:rPr lang="en-GB" sz="2000" dirty="0" err="1"/>
              <a:t>Tärkeimmät</a:t>
            </a:r>
            <a:r>
              <a:rPr lang="en-GB" sz="2000" dirty="0"/>
              <a:t> </a:t>
            </a:r>
            <a:r>
              <a:rPr lang="en-GB" sz="2000" dirty="0" err="1"/>
              <a:t>hyödynnettävät</a:t>
            </a:r>
            <a:r>
              <a:rPr lang="en-GB" sz="2000" dirty="0"/>
              <a:t> </a:t>
            </a:r>
            <a:r>
              <a:rPr lang="en-GB" sz="2000" dirty="0" err="1"/>
              <a:t>laajennukset</a:t>
            </a:r>
            <a:r>
              <a:rPr lang="en-GB" sz="2000" dirty="0"/>
              <a:t>:</a:t>
            </a:r>
          </a:p>
          <a:p>
            <a:pPr lvl="2"/>
            <a:r>
              <a:rPr lang="en-GB" sz="2000" dirty="0">
                <a:hlinkClick r:id="rId5"/>
              </a:rPr>
              <a:t>Dimensions 1.0</a:t>
            </a:r>
            <a:endParaRPr lang="en-GB" sz="2000" dirty="0"/>
          </a:p>
          <a:p>
            <a:pPr lvl="2"/>
            <a:r>
              <a:rPr lang="en-GB" sz="2000" dirty="0">
                <a:hlinkClick r:id="rId6"/>
              </a:rPr>
              <a:t>Table </a:t>
            </a:r>
            <a:r>
              <a:rPr lang="en-GB" sz="2000" dirty="0" err="1">
                <a:hlinkClick r:id="rId6"/>
              </a:rPr>
              <a:t>linkbase</a:t>
            </a:r>
            <a:r>
              <a:rPr lang="en-GB" sz="2000" dirty="0">
                <a:hlinkClick r:id="rId6"/>
              </a:rPr>
              <a:t> 1.0</a:t>
            </a:r>
            <a:endParaRPr lang="en-GB" sz="2000" dirty="0"/>
          </a:p>
          <a:p>
            <a:pPr lvl="2"/>
            <a:r>
              <a:rPr lang="en-GB" sz="2000" dirty="0">
                <a:hlinkClick r:id="rId7"/>
              </a:rPr>
              <a:t>Taxonomy Package 1.0</a:t>
            </a:r>
            <a:endParaRPr lang="en-GB" sz="2000" dirty="0"/>
          </a:p>
          <a:p>
            <a:pPr lvl="2"/>
            <a:r>
              <a:rPr lang="en-GB" sz="2000" dirty="0">
                <a:hlinkClick r:id="rId8"/>
              </a:rPr>
              <a:t>Inline XBRL 1.1</a:t>
            </a:r>
            <a:endParaRPr lang="en-GB" sz="2000" dirty="0"/>
          </a:p>
          <a:p>
            <a:pPr lvl="2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08799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6646" y="491282"/>
            <a:ext cx="8390707" cy="518319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Hyödyllisiä</a:t>
            </a:r>
            <a:r>
              <a:rPr lang="en-GB" dirty="0"/>
              <a:t> </a:t>
            </a:r>
            <a:r>
              <a:rPr lang="en-GB" dirty="0" err="1"/>
              <a:t>työkaluja</a:t>
            </a:r>
            <a:r>
              <a:rPr lang="en-GB" dirty="0"/>
              <a:t> </a:t>
            </a:r>
            <a:r>
              <a:rPr lang="en-GB" dirty="0" err="1"/>
              <a:t>kehittäjille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7421" y="1124744"/>
            <a:ext cx="8374831" cy="4752528"/>
          </a:xfrm>
        </p:spPr>
        <p:txBody>
          <a:bodyPr>
            <a:normAutofit/>
          </a:bodyPr>
          <a:lstStyle/>
          <a:p>
            <a:r>
              <a:rPr lang="en-GB" dirty="0" err="1">
                <a:hlinkClick r:id="rId4"/>
              </a:rPr>
              <a:t>Arelle</a:t>
            </a:r>
            <a:endParaRPr lang="en-GB" dirty="0"/>
          </a:p>
          <a:p>
            <a:pPr lvl="2"/>
            <a:r>
              <a:rPr lang="en-GB" sz="2000" dirty="0"/>
              <a:t>Open source </a:t>
            </a:r>
            <a:r>
              <a:rPr lang="en-GB" sz="2000" dirty="0" err="1"/>
              <a:t>työkalu</a:t>
            </a:r>
            <a:r>
              <a:rPr lang="en-GB" sz="2000" dirty="0"/>
              <a:t> XBRL-</a:t>
            </a:r>
            <a:r>
              <a:rPr lang="en-GB" sz="2000" dirty="0" err="1"/>
              <a:t>taksonomioille</a:t>
            </a:r>
            <a:r>
              <a:rPr lang="en-GB" sz="2000" dirty="0"/>
              <a:t> </a:t>
            </a:r>
            <a:r>
              <a:rPr lang="en-GB" sz="2000" dirty="0" err="1"/>
              <a:t>ja</a:t>
            </a:r>
            <a:r>
              <a:rPr lang="en-GB" sz="2000" dirty="0"/>
              <a:t> </a:t>
            </a:r>
            <a:r>
              <a:rPr lang="en-GB" sz="2000" dirty="0" err="1"/>
              <a:t>instanssidokumenteille</a:t>
            </a:r>
            <a:r>
              <a:rPr lang="en-GB" sz="2000" dirty="0"/>
              <a:t> (mm. </a:t>
            </a:r>
            <a:r>
              <a:rPr lang="en-GB" sz="2000" dirty="0" err="1"/>
              <a:t>validointi</a:t>
            </a:r>
            <a:r>
              <a:rPr lang="en-GB" sz="2000" dirty="0"/>
              <a:t>)</a:t>
            </a:r>
          </a:p>
          <a:p>
            <a:r>
              <a:rPr lang="en-GB" dirty="0"/>
              <a:t>XML-</a:t>
            </a:r>
            <a:r>
              <a:rPr lang="en-GB" dirty="0" err="1"/>
              <a:t>kirjastot</a:t>
            </a:r>
            <a:r>
              <a:rPr lang="en-GB" dirty="0"/>
              <a:t> </a:t>
            </a:r>
            <a:r>
              <a:rPr lang="en-GB" dirty="0" err="1"/>
              <a:t>eri</a:t>
            </a:r>
            <a:r>
              <a:rPr lang="en-GB" dirty="0"/>
              <a:t> </a:t>
            </a:r>
            <a:r>
              <a:rPr lang="en-GB" dirty="0" err="1"/>
              <a:t>ohjelmistokielille</a:t>
            </a:r>
            <a:endParaRPr lang="en-GB" dirty="0"/>
          </a:p>
          <a:p>
            <a:r>
              <a:rPr lang="en-GB" dirty="0">
                <a:hlinkClick r:id="rId5"/>
              </a:rPr>
              <a:t>XBRL-</a:t>
            </a:r>
            <a:r>
              <a:rPr lang="en-GB" dirty="0" err="1">
                <a:hlinkClick r:id="rId5"/>
              </a:rPr>
              <a:t>työkalut</a:t>
            </a:r>
            <a:endParaRPr lang="en-GB" dirty="0"/>
          </a:p>
          <a:p>
            <a:r>
              <a:rPr lang="en-GB" dirty="0">
                <a:hlinkClick r:id="rId6"/>
              </a:rPr>
              <a:t>XBRL-</a:t>
            </a:r>
            <a:r>
              <a:rPr lang="en-GB" dirty="0" err="1">
                <a:hlinkClick r:id="rId6"/>
              </a:rPr>
              <a:t>Kehittäjien</a:t>
            </a:r>
            <a:r>
              <a:rPr lang="en-GB" dirty="0">
                <a:hlinkClick r:id="rId6"/>
              </a:rPr>
              <a:t> </a:t>
            </a:r>
            <a:r>
              <a:rPr lang="en-GB" dirty="0" err="1">
                <a:hlinkClick r:id="rId6"/>
              </a:rPr>
              <a:t>ohjeet</a:t>
            </a:r>
            <a:r>
              <a:rPr lang="en-GB" dirty="0">
                <a:hlinkClick r:id="rId6"/>
              </a:rPr>
              <a:t> 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23.3.2020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2702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22336-BC58-4492-8F3A-1598AF4E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Arellen</a:t>
            </a:r>
            <a:r>
              <a:rPr lang="en-GB" dirty="0"/>
              <a:t> </a:t>
            </a:r>
            <a:r>
              <a:rPr lang="en-GB" dirty="0" err="1"/>
              <a:t>käytön</a:t>
            </a:r>
            <a:r>
              <a:rPr lang="en-GB" dirty="0"/>
              <a:t> </a:t>
            </a:r>
            <a:r>
              <a:rPr lang="en-GB" dirty="0" err="1"/>
              <a:t>aloitus</a:t>
            </a:r>
            <a:r>
              <a:rPr lang="en-GB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68000-E7AC-4E6C-AD1C-F0143AA91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/>
              <a:t>Asenna</a:t>
            </a:r>
            <a:r>
              <a:rPr lang="en-GB" dirty="0"/>
              <a:t> </a:t>
            </a:r>
            <a:r>
              <a:rPr lang="en-GB" dirty="0" err="1">
                <a:hlinkClick r:id="rId3"/>
              </a:rPr>
              <a:t>Arelle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Tallenna</a:t>
            </a:r>
            <a:r>
              <a:rPr lang="en-GB" dirty="0"/>
              <a:t> </a:t>
            </a:r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 err="1"/>
              <a:t>alihakemistot</a:t>
            </a:r>
            <a:r>
              <a:rPr lang="en-GB" dirty="0"/>
              <a:t> (</a:t>
            </a:r>
            <a:r>
              <a:rPr lang="en-GB" dirty="0" err="1"/>
              <a:t>esim</a:t>
            </a:r>
            <a:r>
              <a:rPr lang="en-GB" dirty="0"/>
              <a:t>. www.valtiokonttori.fi) </a:t>
            </a:r>
            <a:r>
              <a:rPr lang="en-GB" dirty="0" err="1"/>
              <a:t>Arellen</a:t>
            </a:r>
            <a:r>
              <a:rPr lang="en-GB" dirty="0"/>
              <a:t> cache-</a:t>
            </a:r>
            <a:r>
              <a:rPr lang="en-GB" dirty="0" err="1"/>
              <a:t>sijaintiin</a:t>
            </a:r>
            <a:r>
              <a:rPr lang="en-GB" dirty="0"/>
              <a:t> </a:t>
            </a:r>
            <a:r>
              <a:rPr lang="en-GB" dirty="0" err="1"/>
              <a:t>valitsemalla</a:t>
            </a:r>
            <a:r>
              <a:rPr lang="en-GB" dirty="0"/>
              <a:t> tools &gt; internet &gt; manage cache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Avaa</a:t>
            </a:r>
            <a:r>
              <a:rPr lang="en-GB" dirty="0"/>
              <a:t> </a:t>
            </a:r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 err="1"/>
              <a:t>entrypoint</a:t>
            </a:r>
            <a:r>
              <a:rPr lang="en-GB" dirty="0"/>
              <a:t> </a:t>
            </a:r>
            <a:r>
              <a:rPr lang="en-GB" dirty="0" err="1"/>
              <a:t>tiedosto</a:t>
            </a:r>
            <a:r>
              <a:rPr lang="en-GB" dirty="0"/>
              <a:t> </a:t>
            </a:r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 err="1"/>
              <a:t>sisällön</a:t>
            </a:r>
            <a:r>
              <a:rPr lang="en-GB" dirty="0"/>
              <a:t> </a:t>
            </a:r>
            <a:r>
              <a:rPr lang="en-GB" dirty="0" err="1"/>
              <a:t>katselemiseksi</a:t>
            </a:r>
            <a:r>
              <a:rPr lang="en-GB" dirty="0"/>
              <a:t> (File &gt; Open File) 	..\www.valtiokonttori.fi\fi\fr\xbrl\crr\fws\oytp\kpl-2016-12\2019-11-06\mod\oytp_gaap_ind.xsd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Avaa</a:t>
            </a:r>
            <a:r>
              <a:rPr lang="en-GB" dirty="0"/>
              <a:t> </a:t>
            </a:r>
            <a:r>
              <a:rPr lang="en-GB" dirty="0" err="1"/>
              <a:t>jokin</a:t>
            </a:r>
            <a:r>
              <a:rPr lang="en-GB" dirty="0"/>
              <a:t> </a:t>
            </a:r>
            <a:r>
              <a:rPr lang="en-GB" dirty="0" err="1"/>
              <a:t>esimerkkiaineisto</a:t>
            </a:r>
            <a:r>
              <a:rPr lang="en-GB" dirty="0"/>
              <a:t> (File &gt; Open File)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Validoi</a:t>
            </a:r>
            <a:r>
              <a:rPr lang="en-GB" dirty="0"/>
              <a:t> </a:t>
            </a:r>
            <a:r>
              <a:rPr lang="en-GB" dirty="0" err="1"/>
              <a:t>tiedosto</a:t>
            </a:r>
            <a:r>
              <a:rPr lang="en-GB" dirty="0"/>
              <a:t> (Tools &gt; Validation &gt; Validate), </a:t>
            </a:r>
            <a:r>
              <a:rPr lang="en-GB" dirty="0" err="1"/>
              <a:t>tulos</a:t>
            </a:r>
            <a:r>
              <a:rPr lang="en-GB" dirty="0"/>
              <a:t> </a:t>
            </a:r>
            <a:r>
              <a:rPr lang="en-GB" dirty="0" err="1"/>
              <a:t>näkyy</a:t>
            </a:r>
            <a:r>
              <a:rPr lang="en-GB" dirty="0"/>
              <a:t> </a:t>
            </a:r>
            <a:r>
              <a:rPr lang="en-GB" dirty="0" err="1"/>
              <a:t>alhaalla</a:t>
            </a:r>
            <a:r>
              <a:rPr lang="en-GB" dirty="0"/>
              <a:t> </a:t>
            </a:r>
            <a:r>
              <a:rPr lang="en-GB" dirty="0" err="1"/>
              <a:t>viestilaatikossa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Arelle</a:t>
            </a:r>
            <a:r>
              <a:rPr lang="en-GB" dirty="0"/>
              <a:t> </a:t>
            </a:r>
            <a:r>
              <a:rPr lang="en-GB" dirty="0" err="1"/>
              <a:t>toimii</a:t>
            </a:r>
            <a:r>
              <a:rPr lang="en-GB" dirty="0"/>
              <a:t> </a:t>
            </a:r>
            <a:r>
              <a:rPr lang="en-GB" dirty="0" err="1"/>
              <a:t>myös</a:t>
            </a:r>
            <a:r>
              <a:rPr lang="en-GB" dirty="0"/>
              <a:t> </a:t>
            </a:r>
            <a:r>
              <a:rPr lang="en-GB" dirty="0" err="1"/>
              <a:t>komentoriviltä</a:t>
            </a:r>
            <a:r>
              <a:rPr lang="en-GB" dirty="0"/>
              <a:t> </a:t>
            </a:r>
            <a:r>
              <a:rPr lang="en-GB" dirty="0" err="1"/>
              <a:t>ajettuna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06456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E9AA-0839-42E0-BBCD-751F6688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XBRL – </a:t>
            </a:r>
            <a:r>
              <a:rPr lang="en-GB" dirty="0" err="1"/>
              <a:t>metatiedon</a:t>
            </a:r>
            <a:r>
              <a:rPr lang="en-GB" dirty="0"/>
              <a:t> </a:t>
            </a:r>
            <a:r>
              <a:rPr lang="en-GB" dirty="0" err="1"/>
              <a:t>ilmaisuvoima</a:t>
            </a:r>
            <a:endParaRPr lang="en-GB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91A55C7-CF98-4E91-819A-01E94A423DF8}"/>
              </a:ext>
            </a:extLst>
          </p:cNvPr>
          <p:cNvSpPr/>
          <p:nvPr/>
        </p:nvSpPr>
        <p:spPr>
          <a:xfrm>
            <a:off x="3204718" y="3252613"/>
            <a:ext cx="2449894" cy="1228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&lt;</a:t>
            </a:r>
            <a:r>
              <a:rPr lang="en-GB" sz="1500" dirty="0" err="1"/>
              <a:t>NetTurnover</a:t>
            </a:r>
            <a:r>
              <a:rPr lang="en-GB" sz="1500" dirty="0"/>
              <a:t>&gt;</a:t>
            </a:r>
          </a:p>
          <a:p>
            <a:pPr algn="ctr"/>
            <a:r>
              <a:rPr lang="en-GB" sz="1500" dirty="0"/>
              <a:t>(XML </a:t>
            </a:r>
            <a:r>
              <a:rPr lang="en-GB" sz="1500" dirty="0" err="1"/>
              <a:t>skeema</a:t>
            </a:r>
            <a:r>
              <a:rPr lang="en-GB" sz="1500" dirty="0"/>
              <a:t>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3D87D80-24E1-4ACF-9B50-3B4AEEAC9054}"/>
              </a:ext>
            </a:extLst>
          </p:cNvPr>
          <p:cNvSpPr/>
          <p:nvPr/>
        </p:nvSpPr>
        <p:spPr>
          <a:xfrm>
            <a:off x="5012373" y="2008969"/>
            <a:ext cx="2449894" cy="1228267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“KPL §3 2”</a:t>
            </a:r>
          </a:p>
          <a:p>
            <a:pPr algn="ctr"/>
            <a:r>
              <a:rPr lang="en-GB" sz="1500" dirty="0"/>
              <a:t>(Reference </a:t>
            </a:r>
            <a:r>
              <a:rPr lang="en-GB" sz="1500" dirty="0" err="1"/>
              <a:t>linkbase</a:t>
            </a:r>
            <a:r>
              <a:rPr lang="en-GB" sz="1500" dirty="0"/>
              <a:t>)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12CD10B-9D03-4C40-93AD-5421820CB516}"/>
              </a:ext>
            </a:extLst>
          </p:cNvPr>
          <p:cNvSpPr/>
          <p:nvPr/>
        </p:nvSpPr>
        <p:spPr>
          <a:xfrm>
            <a:off x="1550188" y="2038466"/>
            <a:ext cx="2449894" cy="1228267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“</a:t>
            </a:r>
            <a:r>
              <a:rPr lang="en-GB" sz="1500" dirty="0" err="1"/>
              <a:t>Liikevaihto</a:t>
            </a:r>
            <a:r>
              <a:rPr lang="en-GB" sz="1500" dirty="0"/>
              <a:t>”, “Net turnover”</a:t>
            </a:r>
          </a:p>
          <a:p>
            <a:pPr algn="ctr"/>
            <a:r>
              <a:rPr lang="en-GB" sz="1500" dirty="0"/>
              <a:t>(Label </a:t>
            </a:r>
            <a:r>
              <a:rPr lang="en-GB" sz="1500" dirty="0" err="1"/>
              <a:t>linkbase</a:t>
            </a:r>
            <a:r>
              <a:rPr lang="en-GB" sz="1500" dirty="0"/>
              <a:t>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1CAC32-F441-44FD-9BF7-E69DC3276984}"/>
              </a:ext>
            </a:extLst>
          </p:cNvPr>
          <p:cNvSpPr/>
          <p:nvPr/>
        </p:nvSpPr>
        <p:spPr>
          <a:xfrm>
            <a:off x="3431635" y="4646637"/>
            <a:ext cx="3066690" cy="1228267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“$</a:t>
            </a:r>
            <a:r>
              <a:rPr lang="en-GB" sz="1500" dirty="0" err="1"/>
              <a:t>Liikevaihto</a:t>
            </a:r>
            <a:r>
              <a:rPr lang="en-GB" sz="1500" dirty="0"/>
              <a:t>-$</a:t>
            </a:r>
            <a:r>
              <a:rPr lang="en-GB" sz="1500" dirty="0" err="1"/>
              <a:t>Hankinnan</a:t>
            </a:r>
            <a:r>
              <a:rPr lang="en-GB" sz="1500" dirty="0"/>
              <a:t> </a:t>
            </a:r>
            <a:r>
              <a:rPr lang="en-GB" sz="1500" dirty="0" err="1"/>
              <a:t>ja</a:t>
            </a:r>
            <a:r>
              <a:rPr lang="en-GB" sz="1500" dirty="0"/>
              <a:t> </a:t>
            </a:r>
            <a:r>
              <a:rPr lang="en-GB" sz="1500" dirty="0" err="1"/>
              <a:t>valmistuksen</a:t>
            </a:r>
            <a:r>
              <a:rPr lang="en-GB" sz="1500" dirty="0"/>
              <a:t> </a:t>
            </a:r>
            <a:r>
              <a:rPr lang="en-GB" sz="1500" dirty="0" err="1"/>
              <a:t>kulut</a:t>
            </a:r>
            <a:r>
              <a:rPr lang="en-GB" sz="1500" dirty="0"/>
              <a:t> = $</a:t>
            </a:r>
            <a:r>
              <a:rPr lang="en-GB" sz="1500" dirty="0" err="1"/>
              <a:t>Bruttokate</a:t>
            </a:r>
            <a:r>
              <a:rPr lang="en-GB" sz="1500" dirty="0"/>
              <a:t>”</a:t>
            </a:r>
          </a:p>
          <a:p>
            <a:pPr algn="ctr"/>
            <a:r>
              <a:rPr lang="en-GB" sz="1500" dirty="0"/>
              <a:t>(Calculation / Formula </a:t>
            </a:r>
            <a:r>
              <a:rPr lang="en-GB" sz="1500" dirty="0" err="1"/>
              <a:t>linkbase</a:t>
            </a:r>
            <a:r>
              <a:rPr lang="en-GB" sz="1500" dirty="0"/>
              <a:t>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399F9E-00E7-468D-A5BC-921E9C41AF3D}"/>
              </a:ext>
            </a:extLst>
          </p:cNvPr>
          <p:cNvSpPr/>
          <p:nvPr/>
        </p:nvSpPr>
        <p:spPr>
          <a:xfrm>
            <a:off x="79659" y="4267602"/>
            <a:ext cx="2934676" cy="1228267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“</a:t>
            </a:r>
            <a:r>
              <a:rPr lang="en-GB" sz="1500" dirty="0" err="1"/>
              <a:t>Liittyy</a:t>
            </a:r>
            <a:r>
              <a:rPr lang="en-GB" sz="1500" dirty="0"/>
              <a:t> </a:t>
            </a:r>
            <a:r>
              <a:rPr lang="en-GB" sz="1500" dirty="0" err="1"/>
              <a:t>Toimialaluokitus-dimensio</a:t>
            </a:r>
            <a:r>
              <a:rPr lang="en-GB" sz="1500" dirty="0"/>
              <a:t> (data </a:t>
            </a:r>
            <a:r>
              <a:rPr lang="en-GB" sz="1500" dirty="0" err="1"/>
              <a:t>kuutiossa</a:t>
            </a:r>
            <a:r>
              <a:rPr lang="en-GB" sz="1500" dirty="0"/>
              <a:t>)”</a:t>
            </a:r>
          </a:p>
          <a:p>
            <a:pPr algn="ctr"/>
            <a:r>
              <a:rPr lang="en-GB" sz="1500" dirty="0"/>
              <a:t> (Definition </a:t>
            </a:r>
            <a:r>
              <a:rPr lang="en-GB" sz="1500" dirty="0" err="1"/>
              <a:t>linkbase</a:t>
            </a:r>
            <a:r>
              <a:rPr lang="en-GB" sz="1500" dirty="0"/>
              <a:t>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3D38CE3-2683-4C32-87E1-FAA73F461479}"/>
              </a:ext>
            </a:extLst>
          </p:cNvPr>
          <p:cNvCxnSpPr>
            <a:stCxn id="5" idx="5"/>
          </p:cNvCxnSpPr>
          <p:nvPr/>
        </p:nvCxnSpPr>
        <p:spPr>
          <a:xfrm>
            <a:off x="3641303" y="3086856"/>
            <a:ext cx="206080" cy="17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BB5380-948C-4EA2-8539-88A3572F94EE}"/>
              </a:ext>
            </a:extLst>
          </p:cNvPr>
          <p:cNvCxnSpPr>
            <a:stCxn id="4" idx="3"/>
          </p:cNvCxnSpPr>
          <p:nvPr/>
        </p:nvCxnSpPr>
        <p:spPr>
          <a:xfrm flipH="1">
            <a:off x="5143922" y="3057361"/>
            <a:ext cx="227230" cy="209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41A534C-316F-4160-BAC6-F5A121EC4D93}"/>
              </a:ext>
            </a:extLst>
          </p:cNvPr>
          <p:cNvCxnSpPr>
            <a:cxnSpLocks/>
          </p:cNvCxnSpPr>
          <p:nvPr/>
        </p:nvCxnSpPr>
        <p:spPr>
          <a:xfrm flipH="1" flipV="1">
            <a:off x="5295673" y="4300687"/>
            <a:ext cx="150957" cy="360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2A6A013-E271-40B6-B569-98AABA6597E1}"/>
              </a:ext>
            </a:extLst>
          </p:cNvPr>
          <p:cNvCxnSpPr/>
          <p:nvPr/>
        </p:nvCxnSpPr>
        <p:spPr>
          <a:xfrm flipV="1">
            <a:off x="2760454" y="4286251"/>
            <a:ext cx="556403" cy="194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E34B6C73-F94B-45E8-8B4F-ACD03454CEF0}"/>
              </a:ext>
            </a:extLst>
          </p:cNvPr>
          <p:cNvSpPr/>
          <p:nvPr/>
        </p:nvSpPr>
        <p:spPr>
          <a:xfrm>
            <a:off x="6084195" y="3402993"/>
            <a:ext cx="2449894" cy="1228267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“</a:t>
            </a:r>
            <a:r>
              <a:rPr lang="en-GB" sz="1500" dirty="0" err="1"/>
              <a:t>Ensimmäinen</a:t>
            </a:r>
            <a:r>
              <a:rPr lang="en-GB" sz="1500" dirty="0"/>
              <a:t> </a:t>
            </a:r>
            <a:r>
              <a:rPr lang="en-GB" sz="1500" dirty="0" err="1"/>
              <a:t>rivi</a:t>
            </a:r>
            <a:r>
              <a:rPr lang="en-GB" sz="1500" dirty="0"/>
              <a:t> </a:t>
            </a:r>
            <a:r>
              <a:rPr lang="en-GB" sz="1500" dirty="0" err="1"/>
              <a:t>tuloslaskelmassa</a:t>
            </a:r>
            <a:r>
              <a:rPr lang="en-GB" sz="1500" dirty="0"/>
              <a:t>”</a:t>
            </a:r>
          </a:p>
          <a:p>
            <a:pPr algn="ctr"/>
            <a:r>
              <a:rPr lang="en-GB" sz="1500" dirty="0"/>
              <a:t>(Presentation / table </a:t>
            </a:r>
            <a:r>
              <a:rPr lang="en-GB" sz="1500" dirty="0" err="1"/>
              <a:t>linkbase</a:t>
            </a:r>
            <a:r>
              <a:rPr lang="en-GB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33717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1773" y="692696"/>
            <a:ext cx="8390707" cy="518319"/>
          </a:xfrm>
        </p:spPr>
        <p:txBody>
          <a:bodyPr>
            <a:normAutofit fontScale="90000"/>
          </a:bodyPr>
          <a:lstStyle/>
          <a:p>
            <a:r>
              <a:rPr lang="en-GB" dirty="0"/>
              <a:t>XBRL-</a:t>
            </a:r>
            <a:r>
              <a:rPr lang="en-GB" dirty="0" err="1"/>
              <a:t>raportointi</a:t>
            </a:r>
            <a:r>
              <a:rPr lang="en-GB" dirty="0"/>
              <a:t> </a:t>
            </a:r>
            <a:r>
              <a:rPr lang="en-GB" dirty="0" err="1"/>
              <a:t>Suomessa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25142"/>
            <a:ext cx="8229600" cy="491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400" dirty="0"/>
              <a:t>SBR-taksonomiaan pohjautuvat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2400" dirty="0" err="1"/>
              <a:t>Inline</a:t>
            </a:r>
            <a:r>
              <a:rPr lang="fi-FI" sz="2400" dirty="0"/>
              <a:t> XBRL-raportointi </a:t>
            </a:r>
            <a:r>
              <a:rPr lang="fi-FI" sz="2400" dirty="0" err="1"/>
              <a:t>PRH:lle</a:t>
            </a:r>
            <a:endParaRPr lang="fi-FI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400" dirty="0"/>
              <a:t>Osakeyhtiöiden tilinpäätösraportointi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400" dirty="0"/>
              <a:t>Säätiöiden tilinpäätöskokeilu meneillään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2400" dirty="0"/>
              <a:t>XBRL-raportointi kunnille ja niiden liikelaitoksille </a:t>
            </a:r>
            <a:r>
              <a:rPr lang="fi-FI" sz="2400" dirty="0">
                <a:hlinkClick r:id="rId3"/>
              </a:rPr>
              <a:t>Kuntatalouden tietopalvelussa</a:t>
            </a:r>
            <a:endParaRPr lang="fi-FI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2400" dirty="0"/>
              <a:t>XBRL-raportointi pankeille ja vakuutuslaitoksille (Finanssivalvonta)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400" dirty="0" err="1"/>
              <a:t>inline</a:t>
            </a:r>
            <a:r>
              <a:rPr lang="fi-FI" sz="2400" dirty="0"/>
              <a:t> XBRL tilinpäätösraportointi listayhtiöille (ESEF) 2021</a:t>
            </a:r>
          </a:p>
        </p:txBody>
      </p:sp>
    </p:spTree>
    <p:extLst>
      <p:ext uri="{BB962C8B-B14F-4D97-AF65-F5344CB8AC3E}">
        <p14:creationId xmlns:p14="http://schemas.microsoft.com/office/powerpoint/2010/main" val="4060429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3" y="692696"/>
            <a:ext cx="8390707" cy="518319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Listattujen</a:t>
            </a:r>
            <a:r>
              <a:rPr lang="en-GB" dirty="0"/>
              <a:t> </a:t>
            </a:r>
            <a:r>
              <a:rPr lang="en-GB" dirty="0" err="1"/>
              <a:t>yritysten</a:t>
            </a:r>
            <a:r>
              <a:rPr lang="en-GB" dirty="0"/>
              <a:t> (</a:t>
            </a:r>
            <a:r>
              <a:rPr lang="en-GB" dirty="0" err="1"/>
              <a:t>Oyj</a:t>
            </a:r>
            <a:r>
              <a:rPr lang="en-GB" dirty="0"/>
              <a:t>) </a:t>
            </a:r>
            <a:r>
              <a:rPr lang="en-GB" dirty="0" err="1"/>
              <a:t>raportointi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ESMA:n</a:t>
            </a:r>
            <a:r>
              <a:rPr lang="en-GB" dirty="0"/>
              <a:t> (European Securities and Markets Authority) </a:t>
            </a:r>
            <a:r>
              <a:rPr lang="en-GB" dirty="0" err="1"/>
              <a:t>mandaatti</a:t>
            </a:r>
            <a:r>
              <a:rPr lang="en-GB" dirty="0"/>
              <a:t> </a:t>
            </a:r>
            <a:r>
              <a:rPr lang="en-GB" dirty="0" err="1"/>
              <a:t>kaikille</a:t>
            </a:r>
            <a:r>
              <a:rPr lang="en-GB" dirty="0"/>
              <a:t> </a:t>
            </a:r>
            <a:r>
              <a:rPr lang="en-GB" dirty="0" err="1"/>
              <a:t>EU:n</a:t>
            </a:r>
            <a:r>
              <a:rPr lang="en-GB" dirty="0"/>
              <a:t> </a:t>
            </a:r>
            <a:r>
              <a:rPr lang="en-GB" dirty="0" err="1"/>
              <a:t>alueella</a:t>
            </a:r>
            <a:r>
              <a:rPr lang="en-GB" dirty="0"/>
              <a:t> </a:t>
            </a:r>
            <a:r>
              <a:rPr lang="en-GB" dirty="0" err="1"/>
              <a:t>toimiville</a:t>
            </a:r>
            <a:r>
              <a:rPr lang="en-GB" dirty="0"/>
              <a:t> </a:t>
            </a:r>
            <a:r>
              <a:rPr lang="en-GB" dirty="0" err="1"/>
              <a:t>listayhtiöille</a:t>
            </a:r>
            <a:r>
              <a:rPr lang="en-GB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hlinkClick r:id="rId3"/>
              </a:rPr>
              <a:t>ESEF (European Single Electronic Format)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Tavoitteet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err="1"/>
              <a:t>Harmonisoida</a:t>
            </a:r>
            <a:r>
              <a:rPr lang="en-US" sz="2000" dirty="0"/>
              <a:t> </a:t>
            </a:r>
            <a:r>
              <a:rPr lang="en-US" sz="2000" dirty="0" err="1"/>
              <a:t>talousraportointia</a:t>
            </a:r>
            <a:r>
              <a:rPr lang="en-US" sz="20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err="1"/>
              <a:t>Parantaa</a:t>
            </a:r>
            <a:r>
              <a:rPr lang="en-US" sz="2000" dirty="0"/>
              <a:t> </a:t>
            </a:r>
            <a:r>
              <a:rPr lang="en-US" sz="2000" dirty="0" err="1"/>
              <a:t>tiedon</a:t>
            </a:r>
            <a:r>
              <a:rPr lang="en-US" sz="2000" dirty="0"/>
              <a:t> </a:t>
            </a:r>
            <a:r>
              <a:rPr lang="en-US" sz="2000" dirty="0" err="1"/>
              <a:t>vertailukelposuutta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err="1"/>
              <a:t>Parantaa</a:t>
            </a:r>
            <a:r>
              <a:rPr lang="en-US" sz="2000" dirty="0"/>
              <a:t> </a:t>
            </a:r>
            <a:r>
              <a:rPr lang="en-US" sz="2000" dirty="0" err="1"/>
              <a:t>rahoitusmarkkinoille</a:t>
            </a:r>
            <a:r>
              <a:rPr lang="en-US" sz="2000" dirty="0"/>
              <a:t> </a:t>
            </a:r>
            <a:r>
              <a:rPr lang="en-US" sz="2000" dirty="0" err="1"/>
              <a:t>annettavan</a:t>
            </a:r>
            <a:r>
              <a:rPr lang="en-US" sz="2000" dirty="0"/>
              <a:t> </a:t>
            </a:r>
            <a:r>
              <a:rPr lang="en-US" sz="2000" dirty="0" err="1"/>
              <a:t>tiedon</a:t>
            </a:r>
            <a:r>
              <a:rPr lang="en-US" sz="2000" dirty="0"/>
              <a:t> </a:t>
            </a:r>
            <a:r>
              <a:rPr lang="en-US" sz="2000" dirty="0" err="1"/>
              <a:t>laatua</a:t>
            </a:r>
            <a:r>
              <a:rPr lang="en-US" sz="20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2020 päättyviltä tilikausilta kaikki tilinpäätökset </a:t>
            </a:r>
            <a:r>
              <a:rPr lang="fi-FI" dirty="0" err="1"/>
              <a:t>inline</a:t>
            </a:r>
            <a:r>
              <a:rPr lang="fi-FI" dirty="0"/>
              <a:t> XBRL muodossa (IFRS-taksonomia)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Raportit toimitetaan ensisijaisesti Pörssiin (Nasdaq). Raportointia valvoo Finanssivalvonta</a:t>
            </a:r>
          </a:p>
        </p:txBody>
      </p:sp>
    </p:spTree>
    <p:extLst>
      <p:ext uri="{BB962C8B-B14F-4D97-AF65-F5344CB8AC3E}">
        <p14:creationId xmlns:p14="http://schemas.microsoft.com/office/powerpoint/2010/main" val="3718894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iXBRL</a:t>
            </a:r>
            <a:r>
              <a:rPr lang="fi-FI" dirty="0"/>
              <a:t> – sekä ihmissilmin että kone-luettava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>
                <a:solidFill>
                  <a:srgbClr val="FFFFFF"/>
                </a:solidFill>
              </a:rPr>
              <a:t>24.9..2019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A56-80A6-0041-ADBC-E6A6E7BC3244}" type="slidenum">
              <a:rPr lang="fi-FI" smtClean="0">
                <a:solidFill>
                  <a:srgbClr val="FFFFFF"/>
                </a:solidFill>
              </a:rPr>
              <a:pPr/>
              <a:t>6</a:t>
            </a:fld>
            <a:endParaRPr lang="fi-FI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6E91B-7E09-4E95-845E-5336B6980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50" y="1970838"/>
            <a:ext cx="7020780" cy="31729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F9C064-68E7-44A9-8F7E-E8DBAD309046}"/>
              </a:ext>
            </a:extLst>
          </p:cNvPr>
          <p:cNvSpPr txBox="1"/>
          <p:nvPr/>
        </p:nvSpPr>
        <p:spPr>
          <a:xfrm>
            <a:off x="521550" y="5143805"/>
            <a:ext cx="81549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hlinkClick r:id="rId4"/>
              </a:rPr>
              <a:t>https://www.gleif.org/assets/components/xbrl-viewer/gleif-annual-report-2018-viewer.signed.signed.signed.signed.xhtml#f-ixv-0</a:t>
            </a:r>
            <a:r>
              <a:rPr lang="en-GB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787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Inline</a:t>
            </a:r>
            <a:r>
              <a:rPr lang="fi-FI" dirty="0"/>
              <a:t> XBRL – tekstieditorissa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72F1A94-B0ED-4FFD-98A9-BD2FE0734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>
                <a:solidFill>
                  <a:srgbClr val="FFFFFF"/>
                </a:solidFill>
              </a:rPr>
              <a:t>24.9..2019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A56-80A6-0041-ADBC-E6A6E7BC3244}" type="slidenum">
              <a:rPr lang="fi-FI" smtClean="0">
                <a:solidFill>
                  <a:srgbClr val="FFFFFF"/>
                </a:solidFill>
              </a:rPr>
              <a:pPr/>
              <a:t>7</a:t>
            </a:fld>
            <a:endParaRPr lang="fi-FI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C574C6-7994-43AC-8B7B-947A0D18D3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63" y="1903078"/>
            <a:ext cx="8838474" cy="346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97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41AF-BA28-4EFD-B28A-9FF7C58A6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Taksonomiat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0D1DF-5449-4C58-8017-A8A8A50420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295734"/>
              </p:ext>
            </p:extLst>
          </p:nvPr>
        </p:nvGraphicFramePr>
        <p:xfrm>
          <a:off x="822325" y="1846263"/>
          <a:ext cx="7543800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338584913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84323871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891567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Muut</a:t>
                      </a:r>
                      <a:r>
                        <a:rPr lang="en-GB" dirty="0"/>
                        <a:t> (oy, </a:t>
                      </a:r>
                      <a:r>
                        <a:rPr lang="en-GB" dirty="0" err="1"/>
                        <a:t>kunnat</a:t>
                      </a:r>
                      <a:r>
                        <a:rPr lang="en-GB" dirty="0"/>
                        <a:t>, ..)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Listayhtiöt</a:t>
                      </a:r>
                      <a:r>
                        <a:rPr lang="en-GB" dirty="0"/>
                        <a:t> (</a:t>
                      </a:r>
                      <a:r>
                        <a:rPr lang="en-GB" dirty="0" err="1"/>
                        <a:t>Oyj</a:t>
                      </a:r>
                      <a:r>
                        <a:rPr lang="en-GB" dirty="0"/>
                        <a:t>)</a:t>
                      </a:r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2496358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Ylläpito</a:t>
                      </a:r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3"/>
                        </a:rPr>
                        <a:t>Valtiokonttori</a:t>
                      </a:r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IFRS-</a:t>
                      </a:r>
                      <a:r>
                        <a:rPr lang="en-GB" dirty="0" err="1"/>
                        <a:t>säätiö</a:t>
                      </a:r>
                      <a:r>
                        <a:rPr lang="en-GB" dirty="0"/>
                        <a:t> / </a:t>
                      </a:r>
                      <a:r>
                        <a:rPr lang="en-GB" dirty="0">
                          <a:hlinkClick r:id="rId4"/>
                        </a:rPr>
                        <a:t>ESMA</a:t>
                      </a:r>
                      <a:endParaRPr lang="en-GB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29206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Taksonomian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jakelu</a:t>
                      </a:r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5"/>
                        </a:rPr>
                        <a:t>Avoindata.fi / 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SBR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taksonomia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4"/>
                        </a:rPr>
                        <a:t>ESMA</a:t>
                      </a:r>
                      <a:endParaRPr lang="en-GB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2567840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Pohjalla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olevat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lait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ja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määritykset</a:t>
                      </a:r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Kirjanpitolaki</a:t>
                      </a:r>
                      <a:endParaRPr lang="en-GB" dirty="0"/>
                    </a:p>
                    <a:p>
                      <a:r>
                        <a:rPr lang="en-GB" dirty="0" err="1"/>
                        <a:t>Kirjanpitoasetus</a:t>
                      </a:r>
                      <a:endParaRPr lang="en-GB" dirty="0"/>
                    </a:p>
                    <a:p>
                      <a:r>
                        <a:rPr lang="en-GB" dirty="0"/>
                        <a:t>JHS-</a:t>
                      </a:r>
                      <a:r>
                        <a:rPr lang="en-GB" dirty="0" err="1"/>
                        <a:t>suositukset</a:t>
                      </a:r>
                      <a:endParaRPr lang="en-GB" dirty="0"/>
                    </a:p>
                    <a:p>
                      <a:r>
                        <a:rPr lang="en-GB" dirty="0" err="1"/>
                        <a:t>Muut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luokitukset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ja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koodistot</a:t>
                      </a:r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IFRS-</a:t>
                      </a:r>
                      <a:r>
                        <a:rPr lang="en-GB" dirty="0" err="1"/>
                        <a:t>standardi</a:t>
                      </a:r>
                      <a:endParaRPr lang="en-GB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371032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Tekniset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kuvaukset</a:t>
                      </a:r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6"/>
                        </a:rPr>
                        <a:t>European XBRL Taxonomy</a:t>
                      </a:r>
                    </a:p>
                    <a:p>
                      <a:r>
                        <a:rPr lang="en-GB" dirty="0">
                          <a:hlinkClick r:id="rId6"/>
                        </a:rPr>
                        <a:t>Architecture</a:t>
                      </a:r>
                      <a:endParaRPr lang="en-GB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hlinkClick r:id="rId4"/>
                        </a:rPr>
                        <a:t>ESMA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2963810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961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5F864-0296-4F46-8005-249334C5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SBR-</a:t>
            </a:r>
            <a:r>
              <a:rPr lang="en-GB" dirty="0" err="1"/>
              <a:t>taksonomian</a:t>
            </a:r>
            <a:r>
              <a:rPr lang="en-GB" dirty="0"/>
              <a:t> </a:t>
            </a:r>
            <a:r>
              <a:rPr lang="en-GB" dirty="0" err="1"/>
              <a:t>julkaisupaketin</a:t>
            </a:r>
            <a:r>
              <a:rPr lang="en-GB" dirty="0"/>
              <a:t> </a:t>
            </a:r>
            <a:r>
              <a:rPr lang="en-GB" dirty="0" err="1"/>
              <a:t>sisältö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4DD74-FCF1-4DE7-B60B-F0A4B7B8C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Taksonomiapaketti</a:t>
            </a:r>
            <a:r>
              <a:rPr lang="en-GB" sz="2400" dirty="0"/>
              <a:t> (zip)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err="1"/>
              <a:t>Taksonomian</a:t>
            </a:r>
            <a:r>
              <a:rPr lang="en-GB" sz="2400" dirty="0"/>
              <a:t> </a:t>
            </a:r>
            <a:r>
              <a:rPr lang="en-GB" sz="2400" dirty="0" err="1"/>
              <a:t>tekniset</a:t>
            </a:r>
            <a:r>
              <a:rPr lang="en-GB" sz="2400" dirty="0"/>
              <a:t> </a:t>
            </a:r>
            <a:r>
              <a:rPr lang="en-GB" sz="2400" dirty="0" err="1"/>
              <a:t>tiedostot</a:t>
            </a:r>
            <a:r>
              <a:rPr lang="en-GB" sz="2400" dirty="0"/>
              <a:t> (</a:t>
            </a:r>
            <a:r>
              <a:rPr lang="en-GB" sz="2400" dirty="0" err="1"/>
              <a:t>skeemat</a:t>
            </a:r>
            <a:r>
              <a:rPr lang="en-GB" sz="2400" dirty="0"/>
              <a:t> ja </a:t>
            </a:r>
            <a:r>
              <a:rPr lang="en-GB" sz="2400" dirty="0" err="1"/>
              <a:t>linkbase-tiedostot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META-INF-</a:t>
            </a:r>
            <a:r>
              <a:rPr lang="en-GB" sz="2400" dirty="0" err="1"/>
              <a:t>hakemiston</a:t>
            </a:r>
            <a:r>
              <a:rPr lang="en-GB" sz="2400" dirty="0"/>
              <a:t>, </a:t>
            </a:r>
            <a:r>
              <a:rPr lang="en-GB" sz="2400" dirty="0" err="1"/>
              <a:t>jossa</a:t>
            </a:r>
            <a:r>
              <a:rPr lang="en-GB" sz="2400" dirty="0"/>
              <a:t> on </a:t>
            </a:r>
            <a:r>
              <a:rPr lang="en-GB" sz="2400" dirty="0" err="1"/>
              <a:t>esim</a:t>
            </a:r>
            <a:r>
              <a:rPr lang="en-GB" sz="2400" dirty="0"/>
              <a:t>. </a:t>
            </a:r>
            <a:r>
              <a:rPr lang="en-GB" sz="2400" dirty="0" err="1"/>
              <a:t>Kaikkien</a:t>
            </a:r>
            <a:r>
              <a:rPr lang="en-GB" sz="2400" dirty="0"/>
              <a:t> </a:t>
            </a:r>
            <a:r>
              <a:rPr lang="en-GB" sz="2400" dirty="0" err="1"/>
              <a:t>raportointikokonaisuuksien</a:t>
            </a:r>
            <a:r>
              <a:rPr lang="en-GB" sz="2400" dirty="0"/>
              <a:t> </a:t>
            </a:r>
            <a:r>
              <a:rPr lang="en-GB" sz="2400" dirty="0" err="1"/>
              <a:t>entrypoint-skeemojen</a:t>
            </a:r>
            <a:r>
              <a:rPr lang="en-GB" sz="2400" dirty="0"/>
              <a:t> </a:t>
            </a:r>
            <a:r>
              <a:rPr lang="en-GB" sz="2400" dirty="0" err="1"/>
              <a:t>sijainnit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DPM (data point model)-</a:t>
            </a:r>
            <a:r>
              <a:rPr lang="en-GB" sz="2400" dirty="0" err="1"/>
              <a:t>tietokanta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err="1"/>
              <a:t>Taksonomian</a:t>
            </a:r>
            <a:r>
              <a:rPr lang="en-GB" sz="2400" dirty="0"/>
              <a:t> </a:t>
            </a:r>
            <a:r>
              <a:rPr lang="en-GB" sz="2400" dirty="0" err="1"/>
              <a:t>sisältö</a:t>
            </a:r>
            <a:r>
              <a:rPr lang="en-GB" sz="2400" dirty="0"/>
              <a:t> SQLite-</a:t>
            </a:r>
            <a:r>
              <a:rPr lang="en-GB" sz="2400" dirty="0" err="1"/>
              <a:t>tietokannassa</a:t>
            </a:r>
            <a:r>
              <a:rPr lang="en-GB" sz="2400" dirty="0"/>
              <a:t>. </a:t>
            </a:r>
            <a:r>
              <a:rPr lang="en-GB" sz="2400" dirty="0" err="1"/>
              <a:t>Lisää</a:t>
            </a:r>
            <a:r>
              <a:rPr lang="en-GB" sz="2400" dirty="0"/>
              <a:t> </a:t>
            </a:r>
            <a:r>
              <a:rPr lang="en-GB" sz="2400" dirty="0" err="1"/>
              <a:t>DPM:stä</a:t>
            </a:r>
            <a:r>
              <a:rPr lang="en-GB" sz="2400" dirty="0"/>
              <a:t> </a:t>
            </a:r>
            <a:r>
              <a:rPr lang="en-GB" sz="2400" dirty="0">
                <a:hlinkClick r:id="rId3"/>
              </a:rPr>
              <a:t>tästä</a:t>
            </a:r>
            <a:r>
              <a:rPr lang="en-GB" sz="2400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Peruselementtimääritykset</a:t>
            </a:r>
            <a:r>
              <a:rPr lang="en-GB" sz="2400" dirty="0"/>
              <a:t>-excel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err="1"/>
              <a:t>Versiomuutokset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Readme-</a:t>
            </a:r>
            <a:r>
              <a:rPr lang="en-GB" sz="2400" dirty="0" err="1"/>
              <a:t>tiedosto</a:t>
            </a:r>
            <a:endParaRPr lang="en-GB" sz="2400" dirty="0"/>
          </a:p>
          <a:p>
            <a:pPr marL="3420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580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-teema">
  <a:themeElements>
    <a:clrScheme name="Patentti- ja rekisterihallitus">
      <a:dk1>
        <a:sysClr val="windowText" lastClr="000000"/>
      </a:dk1>
      <a:lt1>
        <a:sysClr val="window" lastClr="FFFFFF"/>
      </a:lt1>
      <a:dk2>
        <a:srgbClr val="5A5A5B"/>
      </a:dk2>
      <a:lt2>
        <a:srgbClr val="BFBFBF"/>
      </a:lt2>
      <a:accent1>
        <a:srgbClr val="154FA4"/>
      </a:accent1>
      <a:accent2>
        <a:srgbClr val="D151A9"/>
      </a:accent2>
      <a:accent3>
        <a:srgbClr val="1CB0DA"/>
      </a:accent3>
      <a:accent4>
        <a:srgbClr val="1F3383"/>
      </a:accent4>
      <a:accent5>
        <a:srgbClr val="7F0AAA"/>
      </a:accent5>
      <a:accent6>
        <a:srgbClr val="0071B6"/>
      </a:accent6>
      <a:hlink>
        <a:srgbClr val="00987F"/>
      </a:hlink>
      <a:folHlink>
        <a:srgbClr val="00B8D0"/>
      </a:folHlink>
    </a:clrScheme>
    <a:fontScheme name="Patenttti- ja rekisterihallitu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Patentti- ja rekisterihallitus">
      <a:dk1>
        <a:sysClr val="windowText" lastClr="000000"/>
      </a:dk1>
      <a:lt1>
        <a:sysClr val="window" lastClr="FFFFFF"/>
      </a:lt1>
      <a:dk2>
        <a:srgbClr val="5A5A5B"/>
      </a:dk2>
      <a:lt2>
        <a:srgbClr val="BFBFBF"/>
      </a:lt2>
      <a:accent1>
        <a:srgbClr val="154FA4"/>
      </a:accent1>
      <a:accent2>
        <a:srgbClr val="D151A9"/>
      </a:accent2>
      <a:accent3>
        <a:srgbClr val="1CB0DA"/>
      </a:accent3>
      <a:accent4>
        <a:srgbClr val="1F3383"/>
      </a:accent4>
      <a:accent5>
        <a:srgbClr val="7F0AAA"/>
      </a:accent5>
      <a:accent6>
        <a:srgbClr val="0071B6"/>
      </a:accent6>
      <a:hlink>
        <a:srgbClr val="00987F"/>
      </a:hlink>
      <a:folHlink>
        <a:srgbClr val="00B8D0"/>
      </a:folHlink>
    </a:clrScheme>
    <a:fontScheme name="Patenttti- ja rekisterihallitu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4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5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6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7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8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9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0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2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3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4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33565</TotalTime>
  <Words>1135</Words>
  <Application>Microsoft Office PowerPoint</Application>
  <PresentationFormat>On-screen Show (4:3)</PresentationFormat>
  <Paragraphs>212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Retrospect</vt:lpstr>
      <vt:lpstr>Inline XBRL</vt:lpstr>
      <vt:lpstr>Mitä on XBRL, inline XBRL ja XHTML</vt:lpstr>
      <vt:lpstr>XBRL – metatiedon ilmaisuvoima</vt:lpstr>
      <vt:lpstr>XBRL-raportointi Suomessa</vt:lpstr>
      <vt:lpstr>Listattujen yritysten (Oyj) raportointi </vt:lpstr>
      <vt:lpstr>iXBRL – sekä ihmissilmin että kone-luettava </vt:lpstr>
      <vt:lpstr>Inline XBRL – tekstieditorissa</vt:lpstr>
      <vt:lpstr>Taksonomiat</vt:lpstr>
      <vt:lpstr>SBR-taksonomian julkaisupaketin sisältö</vt:lpstr>
      <vt:lpstr>SBR-taksonomian osakeyhtiöiden tilinpäätöskokonaisuuden sisältö</vt:lpstr>
      <vt:lpstr>SBR-taksonomian yhteys Suomi.fi-määrityksiin</vt:lpstr>
      <vt:lpstr>Kehityksen tueksi</vt:lpstr>
      <vt:lpstr>Miten saan tilinpäätökset inline XBRL-muotoon?</vt:lpstr>
      <vt:lpstr>Miten liitän tilintarkastuskertomuksen tilinpäätökseen?</vt:lpstr>
      <vt:lpstr>Mihin hyödynnän taksonomiaa?</vt:lpstr>
      <vt:lpstr>Mihin hyödynnän DPM-tietokantaa?</vt:lpstr>
      <vt:lpstr>Mihin hyödynnän taksonomian excel-visualisointia ja RECEiX-työkalua?</vt:lpstr>
      <vt:lpstr>Taksonomian visualisointi excelit - tulkinta </vt:lpstr>
      <vt:lpstr>Miten tieto ilmaistaan inline XBRL-rakenteessa? (vrt. edellinen kalvo)</vt:lpstr>
      <vt:lpstr>Inline XBRL-sisällölle ohjenuoria</vt:lpstr>
      <vt:lpstr>Etumerkkien käytöstä</vt:lpstr>
      <vt:lpstr>XBRL-spesifikaatiot</vt:lpstr>
      <vt:lpstr>Hyödyllisiä työkaluja kehittäjille</vt:lpstr>
      <vt:lpstr>Arellen käytön aloitus: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Franck Mertens</dc:creator>
  <cp:lastModifiedBy>Elina Koskentalo</cp:lastModifiedBy>
  <cp:revision>58</cp:revision>
  <dcterms:created xsi:type="dcterms:W3CDTF">2018-12-10T13:11:54Z</dcterms:created>
  <dcterms:modified xsi:type="dcterms:W3CDTF">2020-03-25T06:36:36Z</dcterms:modified>
</cp:coreProperties>
</file>