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259" r:id="rId6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i Syrjä" initials="KS" lastIdx="1" clrIdx="0">
    <p:extLst>
      <p:ext uri="{19B8F6BF-5375-455C-9EA6-DF929625EA0E}">
        <p15:presenceInfo xmlns:p15="http://schemas.microsoft.com/office/powerpoint/2012/main" userId="S::Kati.Syrja@student.lut.fi::263ee387-aa37-4fe9-9df5-956e10d4b6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4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DAFF5C-8182-4C7D-83D2-2B82062242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55A3A-DFC7-4AA5-9ABD-75139230B1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FI"/>
              <a:t>20/04/2020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2B9D9F-31E4-484B-A93D-DCD98BCD72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/>
              <a:t>Kati Syrjä, kati.syrja@student.lut.fi &amp; Hannu Ojala, hannu.ojala@aalto.fi</a:t>
            </a:r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C09B12-22BA-474B-9FEE-AE47D7466F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2081B-05B3-434F-AC1B-68543CA7190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9568664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FI"/>
              <a:t>20/04/2020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i-FI"/>
              <a:t>Kati Syrjä, kati.syrja@student.lut.fi &amp; Hannu Ojala, hannu.ojala@aalto.fi</a:t>
            </a:r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F6360-AFE9-4F38-BB87-18835FCF1EE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090578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0F6360-AFE9-4F38-BB87-18835FCF1EEF}" type="slidenum">
              <a:rPr lang="en-FI" smtClean="0"/>
              <a:t>1</a:t>
            </a:fld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DB8F7-064E-4818-81D0-43819EE68FA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FI"/>
              <a:t>20/04/2020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FA3CD-CA52-41C0-961F-7B04A974A8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i-FI"/>
              <a:t>Kati Syrjä, kati.syrja@student.lut.fi &amp; Hannu Ojala, hannu.ojala@aalto.fi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35103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BA2AC-2FD9-4F5D-847A-0B368A4B1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44002-BC38-4D00-ABD1-B87BC7149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7AF94-CF56-46FA-880D-FFCE0130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82738-028D-47DF-97CB-75115F77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A9405-D2B5-4A48-A43C-B3592A481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1432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630B-8B9D-4F56-A7A5-C9C585F4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357CA-6668-4269-BCC6-BE60D6F8C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9B8E4-9FC4-441D-A827-6A780E07F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55325-5D40-4381-825F-ED48EF748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BF4BC-4FD3-46C1-B8C7-32D71DB8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4230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7F8E1B-38E7-4507-98A6-1360B08DC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0BDD3A-DB85-45BF-B50C-EAF6F2BE11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819E5-3F82-49EE-9555-D60B77800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DB2B1-5E57-40BD-84BD-2F820F75B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5D29-4CBD-4353-BBB5-C5DE5734D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7000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F23A0-52E0-4715-AC95-98008873D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35EBF-DD29-44F3-AF2C-67EE6A9E8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70094-4ABC-41AD-9B8F-94F4EE21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EB84B-CCFC-4CD9-B77D-780712D5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AE7D7-D361-412D-994A-DD57D16D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520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EF9ED-1B58-4A6F-8DCE-AAE1F51C5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A6F0C-E8EB-4724-9A36-F5F51257B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04F97-A20B-4AC8-B4F1-1B5DA2B31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78994-A98C-49CE-80C3-E77DDFF5F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14E8A-20A6-4AA8-92A2-182BD5D88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8443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0B790-B6D0-49F2-813E-23938A0C2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CAF9E-7A73-485C-9BE8-22316EAA4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CE477B-B61E-41DF-8A95-4632E092C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BE975-F497-4506-AD81-D2C6005D4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0D71A-9D42-418C-BACE-29BA6321A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D7EC35-FB03-4420-AF1D-00F4FDB23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5525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8A411-8CF2-43EE-B856-DB24F882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7B327-741C-493C-894F-C84594DAF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FFC852-2980-4852-A17E-2CCE5FA49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0C35D-18EB-4926-B8FE-3231F1F0E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286B99-555A-4C06-B3A3-18E611271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4EB20-514C-476D-AC72-6570951F8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30C9F9-87CE-46FE-B67F-4896EB4FF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E0B1F6-3439-4408-AAF9-D41325163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8334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856B-6B00-4671-BBBB-830E70DEC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4D68D7-58DE-4BF3-A3B9-21B81F4EE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E0D6F-A5B8-425C-83C0-4CB58E389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E3C0E-EFF6-457F-9FAF-A815D434A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3070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6ED72-E1D3-4451-8878-C4CEE992D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C2CD72-9EC9-4610-8421-DB7ECD32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BF47A-17A9-43B1-97EC-2C352BDAF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71919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CEFA4-71A8-4302-B244-E10B178A5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D37A3-2A8E-48DA-9D7A-46A70573B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5B500F-8C77-4E77-8B04-8C3F23871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D997B-E96A-468E-9EC4-C56B3438A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AB54C-3B73-4CDB-8420-1FCC0FC6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7DE30-DA89-4689-AAC5-698E821EC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8833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14F32-24C5-4EB6-AA8C-50E134112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DBFF6B-8875-4A45-BC8F-ABBDBC2AC7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19AF3-5096-4F6B-AAB6-F6F888E51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0B29F-77BB-48BA-9077-9CFBCB8EE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676BE-0CCB-410D-8365-494F7C7DB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DE5CA-9780-49D6-A704-ABE72720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4657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FA152D-A1D3-4EDD-B891-04D3DD23A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56D8-4D47-4AB5-B7AD-62CFF8539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53075-0803-4344-B41E-8747EFDE9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FI"/>
              <a:t>30/04/2020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637D5-47EA-4CB1-93C4-9ADA6777E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Kati Syrjä, LUT University,  kati.syrja@student.lut.fi  Hannu Ojala, UEF / Aalto University, hannu.ojala@uef.fi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DCA74-A3A9-41AF-A525-CA5F13184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F6687-41AC-410C-A8CD-8466CE8AC35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48890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3355681-E6F3-464A-8AD1-262ED020734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4000" dirty="0"/>
              <a:t>Näkemyksiä XBRL-raportoinnin käyttöönotosta</a:t>
            </a:r>
            <a:br>
              <a:rPr lang="fi-FI" sz="4000" dirty="0"/>
            </a:br>
            <a:r>
              <a:rPr lang="fi-FI" sz="2400" dirty="0"/>
              <a:t>Päähavaintoja haastatteluista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928A3-4080-419E-AD61-5F7E5FA32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463472"/>
            <a:ext cx="5157787" cy="4383965"/>
          </a:xfrm>
          <a:ln w="12700">
            <a:noFill/>
          </a:ln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i-FI" sz="5600" b="1" dirty="0"/>
              <a:t>Listayhtiöt</a:t>
            </a:r>
          </a:p>
          <a:p>
            <a:pPr>
              <a:lnSpc>
                <a:spcPct val="120000"/>
              </a:lnSpc>
            </a:pPr>
            <a:r>
              <a:rPr lang="fi-FI" sz="5600" dirty="0"/>
              <a:t>XBRL-raportointi on vielä uusi asia, eikä raportoivan yhtiön omalta kannalta tunnisteta vielä suoria hyötyjä</a:t>
            </a:r>
          </a:p>
          <a:p>
            <a:pPr>
              <a:lnSpc>
                <a:spcPct val="120000"/>
              </a:lnSpc>
            </a:pPr>
            <a:r>
              <a:rPr lang="fi-FI" sz="5600" dirty="0"/>
              <a:t>Monet yhtiöt ovat kuitenkin saaneet “epäsuoria hyötyjä” julkaisuprosessia automatisoivan työkalun käyttöönotosta sekä prosessien uusimisen johdosta</a:t>
            </a:r>
          </a:p>
          <a:p>
            <a:pPr lvl="1">
              <a:lnSpc>
                <a:spcPct val="120000"/>
              </a:lnSpc>
            </a:pPr>
            <a:r>
              <a:rPr lang="fi-FI" sz="4800" dirty="0"/>
              <a:t>ESEF:in yhteydessä yhtiöt saaneet investointiluvan julkaisuprosessia automatisoivaan järjestelmään (Disclosure Management)</a:t>
            </a:r>
          </a:p>
          <a:p>
            <a:pPr lvl="1">
              <a:lnSpc>
                <a:spcPct val="120000"/>
              </a:lnSpc>
            </a:pPr>
            <a:r>
              <a:rPr lang="fi-FI" sz="4800" dirty="0"/>
              <a:t>Tarve prosessin automatisointiin tunnistettu sisäisesti jo pidemmän aikaa</a:t>
            </a:r>
          </a:p>
          <a:p>
            <a:pPr>
              <a:lnSpc>
                <a:spcPct val="120000"/>
              </a:lnSpc>
            </a:pPr>
            <a:r>
              <a:rPr lang="fi-FI" sz="5600" dirty="0"/>
              <a:t>Hyötyvinä sidosryhminä tunnistetaan analyytikot, FiVa, tutkimus, viranomaiset, työkalun toimittajat, tilintarkastajat ja konsultit</a:t>
            </a:r>
          </a:p>
          <a:p>
            <a:pPr>
              <a:lnSpc>
                <a:spcPct val="120000"/>
              </a:lnSpc>
            </a:pPr>
            <a:r>
              <a:rPr lang="fi-FI" sz="5600" dirty="0"/>
              <a:t>Finanssivalvonnan tiedottaminen toiminut, mutta Euroopan tasolla on sekavuutta ja monet asiat ovat vielä auki tai niistä ei ole selvyyttä</a:t>
            </a:r>
          </a:p>
          <a:p>
            <a:pPr lvl="1">
              <a:lnSpc>
                <a:spcPct val="120000"/>
              </a:lnSpc>
            </a:pPr>
            <a:r>
              <a:rPr lang="fi-FI" sz="4800" dirty="0"/>
              <a:t>Virallisen tilinpäätöksen määrittely</a:t>
            </a:r>
          </a:p>
          <a:p>
            <a:pPr lvl="1">
              <a:lnSpc>
                <a:spcPct val="120000"/>
              </a:lnSpc>
            </a:pPr>
            <a:r>
              <a:rPr lang="fi-FI" sz="4800" dirty="0"/>
              <a:t>Tilintarkastuksen laajuus ja kumpi tarkastetaan</a:t>
            </a:r>
          </a:p>
          <a:p>
            <a:pPr lvl="1">
              <a:lnSpc>
                <a:spcPct val="120000"/>
              </a:lnSpc>
            </a:pPr>
            <a:r>
              <a:rPr lang="fi-FI" sz="4800" dirty="0"/>
              <a:t>Lähetyksen aikataulu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F7AAD-977F-4E2B-B67B-96463BBC3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6015" y="1458539"/>
            <a:ext cx="5183188" cy="4388898"/>
          </a:xfrm>
          <a:ln w="12700">
            <a:noFill/>
          </a:ln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i-FI" sz="5600" b="1" dirty="0"/>
              <a:t>Analyytikot</a:t>
            </a:r>
          </a:p>
          <a:p>
            <a:pPr>
              <a:lnSpc>
                <a:spcPct val="120000"/>
              </a:lnSpc>
            </a:pPr>
            <a:r>
              <a:rPr lang="fi-FI" sz="5600" dirty="0"/>
              <a:t>Kukaan haastatelluista analyytikoista ei ollut kuullut ESEF-raportoinnista ennen haastatteluyhteydenottoa</a:t>
            </a:r>
          </a:p>
          <a:p>
            <a:pPr>
              <a:lnSpc>
                <a:spcPct val="120000"/>
              </a:lnSpc>
            </a:pPr>
            <a:r>
              <a:rPr lang="fi-FI" sz="5600" dirty="0"/>
              <a:t>Ensimmäisen ESEF käyttöönottovaiheen merkitys nähdään vähäisenä, sillä vuosikertomuksissa raportoitavat päälaskelmatiedot tulevat silloin liian myöhään</a:t>
            </a:r>
          </a:p>
          <a:p>
            <a:pPr lvl="1">
              <a:lnSpc>
                <a:spcPct val="120000"/>
              </a:lnSpc>
            </a:pPr>
            <a:r>
              <a:rPr lang="fi-FI" sz="4800" dirty="0"/>
              <a:t>Osavuosikatsauksen ja tilinpäätöstiedotteen merkitys selvästi suurempi</a:t>
            </a:r>
          </a:p>
          <a:p>
            <a:pPr lvl="1">
              <a:lnSpc>
                <a:spcPct val="120000"/>
              </a:lnSpc>
            </a:pPr>
            <a:r>
              <a:rPr lang="fi-FI" sz="4800" dirty="0"/>
              <a:t>ESEF:in hyödyt menevät tietokantojen (Bloomberg ym.) toimittajille?</a:t>
            </a:r>
          </a:p>
          <a:p>
            <a:pPr lvl="1">
              <a:lnSpc>
                <a:spcPct val="120000"/>
              </a:lnSpc>
            </a:pPr>
            <a:r>
              <a:rPr lang="fi-FI" sz="4800" dirty="0"/>
              <a:t>Rahoituslaitosten analyytikoille luultavasti enemmän hyötyä kuin </a:t>
            </a:r>
            <a:r>
              <a:rPr lang="fi-FI" sz="4800" dirty="0" err="1"/>
              <a:t>buy</a:t>
            </a:r>
            <a:r>
              <a:rPr lang="fi-FI" sz="4800" dirty="0"/>
              <a:t>-side tai </a:t>
            </a:r>
            <a:r>
              <a:rPr lang="fi-FI" sz="4800" dirty="0" err="1"/>
              <a:t>sell</a:t>
            </a:r>
            <a:r>
              <a:rPr lang="fi-FI" sz="4800" dirty="0"/>
              <a:t>-side analyytikoille</a:t>
            </a:r>
          </a:p>
          <a:p>
            <a:pPr>
              <a:lnSpc>
                <a:spcPct val="120000"/>
              </a:lnSpc>
            </a:pPr>
            <a:r>
              <a:rPr lang="fi-FI" sz="5600" dirty="0"/>
              <a:t>Jotta XBRL-muotoisesta datasta olisi hyötyä kaikille analyytikoille, datan saannin sekvenssi oleellista (kvartaali) ja aikaviive tulisi saada mahdollisimman lyhyeksi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8FE465-299A-47D7-ACA3-C068778FB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  <a:endParaRPr lang="en-FI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CFBA01-E026-4AAF-B8B2-8CD4126B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Kati Syrjä, LUT </a:t>
            </a:r>
            <a:r>
              <a:rPr lang="fi-FI" dirty="0" err="1"/>
              <a:t>University</a:t>
            </a:r>
            <a:r>
              <a:rPr lang="fi-FI" dirty="0"/>
              <a:t>,  kati.syrja@student.lut.fi  </a:t>
            </a:r>
            <a:endParaRPr lang="en-FI" dirty="0"/>
          </a:p>
          <a:p>
            <a:r>
              <a:rPr lang="fi-FI" dirty="0"/>
              <a:t>Hannu Ojala, UEF / Aalto </a:t>
            </a:r>
            <a:r>
              <a:rPr lang="fi-FI" dirty="0" err="1"/>
              <a:t>University</a:t>
            </a:r>
            <a:r>
              <a:rPr lang="fi-FI" dirty="0"/>
              <a:t>, hannu.ojala@uef.fi</a:t>
            </a:r>
          </a:p>
        </p:txBody>
      </p:sp>
    </p:spTree>
    <p:extLst>
      <p:ext uri="{BB962C8B-B14F-4D97-AF65-F5344CB8AC3E}">
        <p14:creationId xmlns:p14="http://schemas.microsoft.com/office/powerpoint/2010/main" val="102810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2980C-8808-4D62-AF1C-6B881ADA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Näkemyksiä XBRL-raportoinnin käyttöönotosta</a:t>
            </a:r>
            <a:br>
              <a:rPr lang="fi-FI" sz="4000" dirty="0"/>
            </a:br>
            <a:r>
              <a:rPr lang="fi-FI" sz="2400" dirty="0"/>
              <a:t>Haastattelututkimus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6C246-B1BC-458D-8CBF-1D56EA39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FI"/>
              <a:t>30/04/2020</a:t>
            </a:r>
            <a:endParaRPr lang="en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C843C-B6A6-4A51-906E-5D2897073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Kati Syrjä, LUT University,  kati.syrja@student.lut.fi </a:t>
            </a:r>
          </a:p>
          <a:p>
            <a:r>
              <a:rPr lang="fi-FI"/>
              <a:t>Hannu Ojala, UEF / Aalto University, hannu.ojala@uef.fi</a:t>
            </a:r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240266-6FDB-4840-8FD3-8A5E9956A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902" y="1798178"/>
            <a:ext cx="10540898" cy="32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117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8ABAFE37AE7248ABD9A18DF1FD4062" ma:contentTypeVersion="12" ma:contentTypeDescription="Create a new document." ma:contentTypeScope="" ma:versionID="83140ba7558fd393ebd139f489e6973a">
  <xsd:schema xmlns:xsd="http://www.w3.org/2001/XMLSchema" xmlns:xs="http://www.w3.org/2001/XMLSchema" xmlns:p="http://schemas.microsoft.com/office/2006/metadata/properties" xmlns:ns3="0eb7c8f8-9263-4f22-a69a-f97fe28c2fb9" xmlns:ns4="06beb37e-6784-4e1d-b620-fe170118399f" targetNamespace="http://schemas.microsoft.com/office/2006/metadata/properties" ma:root="true" ma:fieldsID="7fb9ebae7e6be7685141b1cf813a3d31" ns3:_="" ns4:_="">
    <xsd:import namespace="0eb7c8f8-9263-4f22-a69a-f97fe28c2fb9"/>
    <xsd:import namespace="06beb37e-6784-4e1d-b620-fe17011839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b7c8f8-9263-4f22-a69a-f97fe28c2f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eb37e-6784-4e1d-b620-fe17011839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F69008-1810-4DE4-81C9-4FF6657C1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b7c8f8-9263-4f22-a69a-f97fe28c2fb9"/>
    <ds:schemaRef ds:uri="06beb37e-6784-4e1d-b620-fe17011839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4F0F1B-360D-4D36-A7E5-918B2727D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F18C18-16CE-401C-83A3-0C905E3F1A09}">
  <ds:schemaRefs>
    <ds:schemaRef ds:uri="http://schemas.microsoft.com/office/2006/metadata/properties"/>
    <ds:schemaRef ds:uri="http://schemas.microsoft.com/office/2006/documentManagement/types"/>
    <ds:schemaRef ds:uri="06beb37e-6784-4e1d-b620-fe170118399f"/>
    <ds:schemaRef ds:uri="http://purl.org/dc/terms/"/>
    <ds:schemaRef ds:uri="0eb7c8f8-9263-4f22-a69a-f97fe28c2fb9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1918</TotalTime>
  <Words>274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Näkemyksiä XBRL-raportoinnin käyttöönotosta Haastattelututkimus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Näkemyksiä XBRL-raportoinnin käyttöönotosta Yhteenveto haastatteluista</dc:title>
  <dc:creator>Kati Syrjä</dc:creator>
  <cp:lastModifiedBy>Kati Syrjä</cp:lastModifiedBy>
  <cp:revision>31</cp:revision>
  <dcterms:created xsi:type="dcterms:W3CDTF">2020-04-19T14:56:36Z</dcterms:created>
  <dcterms:modified xsi:type="dcterms:W3CDTF">2020-04-30T10:17:10Z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0x010100598ABAFE37AE7248ABD9A18DF1FD4062</vt:lpwstr>
  </property>
</Properties>
</file>