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63" r:id="rId5"/>
    <p:sldId id="264" r:id="rId6"/>
    <p:sldId id="290" r:id="rId7"/>
    <p:sldId id="265" r:id="rId8"/>
    <p:sldId id="267" r:id="rId9"/>
    <p:sldId id="269" r:id="rId10"/>
    <p:sldId id="270" r:id="rId11"/>
    <p:sldId id="271" r:id="rId12"/>
    <p:sldId id="286" r:id="rId13"/>
    <p:sldId id="274" r:id="rId14"/>
    <p:sldId id="275" r:id="rId15"/>
    <p:sldId id="276" r:id="rId16"/>
    <p:sldId id="289" r:id="rId17"/>
    <p:sldId id="287" r:id="rId18"/>
    <p:sldId id="279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lkonen, Riitta" initials="PR" lastIdx="0" clrIdx="0">
    <p:extLst>
      <p:ext uri="{19B8F6BF-5375-455C-9EA6-DF929625EA0E}">
        <p15:presenceInfo xmlns:p15="http://schemas.microsoft.com/office/powerpoint/2012/main" userId="S-1-5-21-1390067357-299502267-682003330-9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B9"/>
    <a:srgbClr val="004C93"/>
    <a:srgbClr val="DCD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68024" autoAdjust="0"/>
  </p:normalViewPr>
  <p:slideViewPr>
    <p:cSldViewPr>
      <p:cViewPr varScale="1">
        <p:scale>
          <a:sx n="71" d="100"/>
          <a:sy n="71" d="100"/>
        </p:scale>
        <p:origin x="2000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42E63-D85F-4E6B-9161-CE6E903B20CB}" type="datetimeFigureOut">
              <a:rPr lang="sv-SE" smtClean="0"/>
              <a:t>2020-09-24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5F15E-24CC-4761-80B4-09885E40A9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4911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54B5A-7EA2-4E20-8468-1740C3B7CD4E}" type="datetimeFigureOut">
              <a:rPr lang="fi-FI" smtClean="0"/>
              <a:pPr/>
              <a:t>24.9.2020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1F9A4-0609-4EEC-A3A6-E79397DEE23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22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1F9A4-0609-4EEC-A3A6-E79397DEE23E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9039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1F9A4-0609-4EEC-A3A6-E79397DEE23E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8925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GB" b="1" strike="no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1F9A4-0609-4EEC-A3A6-E79397DEE23E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4121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1F9A4-0609-4EEC-A3A6-E79397DEE23E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073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1F9A4-0609-4EEC-A3A6-E79397DEE23E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0600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1F9A4-0609-4EEC-A3A6-E79397DEE23E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1667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1F9A4-0609-4EEC-A3A6-E79397DEE23E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6334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5</a:t>
            </a:r>
            <a:r>
              <a:rPr lang="en-GB" b="1" dirty="0"/>
              <a:t>. </a:t>
            </a:r>
            <a:r>
              <a:rPr lang="en-GB" b="1" dirty="0" err="1"/>
              <a:t>Sitten</a:t>
            </a:r>
            <a:r>
              <a:rPr lang="en-GB" b="1" dirty="0"/>
              <a:t> </a:t>
            </a:r>
            <a:r>
              <a:rPr lang="en-GB" b="1" dirty="0" err="1"/>
              <a:t>asiaa</a:t>
            </a:r>
            <a:r>
              <a:rPr lang="en-GB" b="1" dirty="0"/>
              <a:t> RTS ja ESEF-</a:t>
            </a:r>
            <a:r>
              <a:rPr lang="en-GB" b="1" dirty="0" err="1"/>
              <a:t>taksonomiatiedostoista</a:t>
            </a:r>
            <a:r>
              <a:rPr lang="en-GB" b="1" dirty="0"/>
              <a:t> (</a:t>
            </a:r>
            <a:r>
              <a:rPr lang="en-GB" b="1" dirty="0" err="1"/>
              <a:t>eri</a:t>
            </a:r>
            <a:r>
              <a:rPr lang="en-GB" b="1" dirty="0"/>
              <a:t> </a:t>
            </a:r>
            <a:r>
              <a:rPr lang="en-GB" b="1" dirty="0" err="1"/>
              <a:t>versiot</a:t>
            </a:r>
            <a:r>
              <a:rPr lang="en-GB" b="1" dirty="0"/>
              <a:t>)</a:t>
            </a:r>
          </a:p>
          <a:p>
            <a:endParaRPr lang="en-GB" b="1" dirty="0"/>
          </a:p>
          <a:p>
            <a:r>
              <a:rPr lang="fi-FI" dirty="0"/>
              <a:t>Olette</a:t>
            </a:r>
            <a:r>
              <a:rPr lang="fi-FI" baseline="0" dirty="0"/>
              <a:t> huomanneet, että </a:t>
            </a:r>
            <a:r>
              <a:rPr lang="fi-FI" baseline="0" dirty="0" err="1"/>
              <a:t>RTS:stä</a:t>
            </a:r>
            <a:r>
              <a:rPr lang="fi-FI" baseline="0" dirty="0"/>
              <a:t> on tullut useita julkistuksia 3 v sisällä sekä </a:t>
            </a:r>
            <a:r>
              <a:rPr lang="fi-FI" baseline="0" dirty="0" err="1"/>
              <a:t>ESMAsta</a:t>
            </a:r>
            <a:r>
              <a:rPr lang="fi-FI" baseline="0" dirty="0"/>
              <a:t> että komission suunnasta, ja tällä kuvalla haluan lyhyesti selventää, mitä </a:t>
            </a:r>
            <a:r>
              <a:rPr lang="fi-FI" baseline="0" dirty="0" err="1"/>
              <a:t>RTS:n</a:t>
            </a:r>
            <a:r>
              <a:rPr lang="fi-FI" baseline="0" dirty="0"/>
              <a:t> versiota teidän tulee lukea. </a:t>
            </a:r>
            <a:r>
              <a:rPr lang="fi-FI" baseline="0" dirty="0" err="1"/>
              <a:t>RTS:n</a:t>
            </a:r>
            <a:r>
              <a:rPr lang="fi-FI" baseline="0" dirty="0"/>
              <a:t> luontimekanismi lähtee aina liikkeelle siitä että ESMA julkaisee RTS luonnoksen (ylimmät laatikot).. </a:t>
            </a:r>
            <a:r>
              <a:rPr lang="fi-FI" baseline="0" dirty="0" err="1"/>
              <a:t>ESMAn</a:t>
            </a:r>
            <a:r>
              <a:rPr lang="fi-FI" baseline="0" dirty="0"/>
              <a:t>  luonnos RTS lähtee hyväksyntäkierrokselle EU:n rattaisiin ja tulee aina ulos komission asetuksena (keskimmäiset laatikot). RTS päivitetään joka vuosi, kun IFRS-standardit muuttuvat ja muutakin muutosta voi tulla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/>
              <a:t>ESMA julkaisee myös joka vuosi päivitetyt ESEF-</a:t>
            </a:r>
            <a:r>
              <a:rPr lang="fi-FI" baseline="0" dirty="0" err="1"/>
              <a:t>taksnonomiatiedostot</a:t>
            </a:r>
            <a:r>
              <a:rPr lang="fi-FI" baseline="0" dirty="0"/>
              <a:t> (alin rivi).</a:t>
            </a:r>
          </a:p>
          <a:p>
            <a:endParaRPr lang="fi-FI" baseline="0" dirty="0"/>
          </a:p>
          <a:p>
            <a:r>
              <a:rPr lang="fi-FI" baseline="0" dirty="0"/>
              <a:t>Tässä keskellä vihreällä on 12/2019 julkistettu komission asetus ja vastaavat </a:t>
            </a:r>
            <a:r>
              <a:rPr lang="fi-FI" baseline="0" dirty="0" err="1"/>
              <a:t>taxonomia</a:t>
            </a:r>
            <a:r>
              <a:rPr lang="fi-FI" baseline="0" dirty="0"/>
              <a:t> tiedostot, joita sovelletaan 2020 tilinpäätöksiä raportoitaessa. Älkää käyttäkö vasemman laidan </a:t>
            </a:r>
            <a:r>
              <a:rPr lang="fi-FI" baseline="0" dirty="0" err="1"/>
              <a:t>RTS:ää</a:t>
            </a:r>
            <a:r>
              <a:rPr lang="fi-FI" baseline="0" dirty="0"/>
              <a:t> eikä taksonomiatiedostoja, ne on jo vanhoja.  Loppuvuodesta 2020 ehtii tulla vielä tuo oikeanpuoleinen komission asetus, mutta sitä sovelletaan vasta 2021 tilikausilta, aikaisempi soveltaminen tosin sallittu. </a:t>
            </a:r>
          </a:p>
          <a:p>
            <a:r>
              <a:rPr lang="fi-FI" baseline="0" dirty="0"/>
              <a:t>Sama koskee uusia 2020 </a:t>
            </a:r>
            <a:r>
              <a:rPr lang="fi-FI" baseline="0" dirty="0" err="1"/>
              <a:t>taksonimiafileitä</a:t>
            </a:r>
            <a:r>
              <a:rPr lang="fi-FI" baseline="0" dirty="0"/>
              <a:t>, niitä tarvitsee noudattaa vasta 2021 tilinpäätöksiin </a:t>
            </a:r>
          </a:p>
          <a:p>
            <a:endParaRPr lang="fi-FI" baseline="0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1F9A4-0609-4EEC-A3A6-E79397DEE23E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4808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1F9A4-0609-4EEC-A3A6-E79397DEE23E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1541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1F9A4-0609-4EEC-A3A6-E79397DEE23E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5092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1F9A4-0609-4EEC-A3A6-E79397DEE23E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6534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1F9A4-0609-4EEC-A3A6-E79397DEE23E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3203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1F9A4-0609-4EEC-A3A6-E79397DEE23E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909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176CCA-EE12-2A4A-A0D6-276150D071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24327"/>
            <a:ext cx="12192000" cy="4531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926079"/>
            <a:ext cx="6639560" cy="1356043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374198"/>
            <a:ext cx="663956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17545" y="6527698"/>
            <a:ext cx="1048905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24.9.2020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Riitta Pelkonen / Julkinen / SP/FIVA-EI RAJOITETTU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66450" y="6527698"/>
            <a:ext cx="387350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529A56-80A6-0041-ADBC-E6A6E7BC3244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F5C5BF-13DF-2049-9451-D8A83D4009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437" y="696727"/>
            <a:ext cx="3417146" cy="108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14848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aattidia 2" preserve="1" userDrawn="1">
  <p:cSld name="citation_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D176CCA-EE12-2A4A-A0D6-276150D071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324327"/>
            <a:ext cx="12192000" cy="4531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57F90E-5EFF-0946-9904-0730057052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663" y="6156960"/>
            <a:ext cx="2186227" cy="697331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706153-5232-2D4B-AD73-3EF076EAC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9446" y="501650"/>
            <a:ext cx="5616575" cy="1361017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006FB9"/>
                </a:solidFill>
                <a:latin typeface="Georgia" panose="02040502050405020303" pitchFamily="18" charset="0"/>
              </a:defRPr>
            </a:lvl1pPr>
            <a:lvl2pPr marL="180975" indent="0">
              <a:buNone/>
              <a:defRPr/>
            </a:lvl2pPr>
            <a:lvl3pPr marL="444500" indent="0">
              <a:buNone/>
              <a:defRPr/>
            </a:lvl3pPr>
            <a:lvl4pPr marL="668338" indent="0">
              <a:buNone/>
              <a:defRPr/>
            </a:lvl4pPr>
            <a:lvl5pPr marL="890587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E09D36-EE90-2B49-A62A-DF39AF631F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473" y="326813"/>
            <a:ext cx="717973" cy="717973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A2F6284-E902-4E21-B8FF-CA00BDB1F4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914377"/>
            <a:r>
              <a:rPr lang="fi-FI">
                <a:solidFill>
                  <a:srgbClr val="006FB9"/>
                </a:solidFill>
              </a:rPr>
              <a:t>24.9.2020</a:t>
            </a:r>
            <a:endParaRPr lang="en-GB">
              <a:solidFill>
                <a:srgbClr val="006FB9"/>
              </a:solidFill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B2203D4-0B0D-4BA6-BCA6-E0DDF030A3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710800" y="6312747"/>
            <a:ext cx="8643600" cy="208800"/>
          </a:xfrm>
        </p:spPr>
        <p:txBody>
          <a:bodyPr/>
          <a:lstStyle/>
          <a:p>
            <a:pPr defTabSz="914377"/>
            <a:r>
              <a:rPr lang="fi-FI">
                <a:solidFill>
                  <a:srgbClr val="006FB9"/>
                </a:solidFill>
              </a:rPr>
              <a:t>Riitta Pelkonen / Julkinen / SP/FIVA-EI RAJOITETTU</a:t>
            </a:r>
            <a:endParaRPr lang="en-GB" dirty="0">
              <a:solidFill>
                <a:srgbClr val="006FB9"/>
              </a:solidFill>
            </a:endParaRP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EFE0715-127A-4308-9277-62B452A354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914377"/>
            <a:fld id="{98529A56-80A6-0041-ADBC-E6A6E7BC3244}" type="slidenum">
              <a:rPr lang="en-GB" smtClean="0">
                <a:solidFill>
                  <a:srgbClr val="006FB9"/>
                </a:solidFill>
              </a:rPr>
              <a:pPr defTabSz="914377"/>
              <a:t>‹#›</a:t>
            </a:fld>
            <a:endParaRPr lang="en-GB">
              <a:solidFill>
                <a:srgbClr val="006F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5281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1" userDrawn="1">
  <p:cSld name="Sub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176CCA-EE12-2A4A-A0D6-276150D071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16163"/>
            <a:ext cx="12192000" cy="4531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1"/>
            <a:ext cx="10515600" cy="2308535"/>
          </a:xfr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17545" y="6527698"/>
            <a:ext cx="1048905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24.9.2020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Riitta Pelkonen / Julkinen / SP/FIVA-EI RAJOITETTU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66450" y="6527698"/>
            <a:ext cx="387350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529A56-80A6-0041-ADBC-E6A6E7BC3244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1C2B80-F2CD-804D-A70F-D0D255F2C2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663" y="6156960"/>
            <a:ext cx="2186227" cy="6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0180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827FFE-959A-934A-B8E3-23DD11A5D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6540"/>
            <a:ext cx="12192000" cy="698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EA46BC-D539-5848-A2C7-55D0B8C00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663" y="6156960"/>
            <a:ext cx="2186227" cy="697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252000">
              <a:defRPr/>
            </a:lvl1pPr>
            <a:lvl2pPr marL="540000" indent="-252000">
              <a:defRPr/>
            </a:lvl2pPr>
            <a:lvl3pPr marL="828000" indent="-252000">
              <a:defRPr/>
            </a:lvl3pPr>
            <a:lvl4pPr marL="1116000" indent="-252000">
              <a:defRPr/>
            </a:lvl4pPr>
            <a:lvl5pPr marL="1368000" indent="-252000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17545" y="6527698"/>
            <a:ext cx="1048905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24.9.2020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Riitta Pelkonen / Julkinen / SP/FIVA-EI RAJOITETTU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66450" y="6527698"/>
            <a:ext cx="387350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529A56-80A6-0041-ADBC-E6A6E7BC3244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5717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74" userDrawn="1">
          <p15:clr>
            <a:srgbClr val="FBAE40"/>
          </p15:clr>
        </p15:guide>
        <p15:guide id="3" pos="756" userDrawn="1">
          <p15:clr>
            <a:srgbClr val="FBAE40"/>
          </p15:clr>
        </p15:guide>
        <p15:guide id="4" pos="937" userDrawn="1">
          <p15:clr>
            <a:srgbClr val="FBAE40"/>
          </p15:clr>
        </p15:guide>
        <p15:guide id="5" pos="1118" userDrawn="1">
          <p15:clr>
            <a:srgbClr val="FBAE40"/>
          </p15:clr>
        </p15:guide>
        <p15:guide id="6" pos="130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 preserve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57A2E9-ACED-C944-B31E-232462F79B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6540"/>
            <a:ext cx="12192000" cy="6982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A57FBA-03C5-194C-8A23-692A79F81A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663" y="6156960"/>
            <a:ext cx="2186227" cy="697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0800"/>
            <a:ext cx="5181600" cy="4351338"/>
          </a:xfrm>
        </p:spPr>
        <p:txBody>
          <a:bodyPr/>
          <a:lstStyle>
            <a:lvl1pPr indent="-252000">
              <a:defRPr/>
            </a:lvl1pPr>
            <a:lvl2pPr marL="540000" indent="-252000">
              <a:defRPr/>
            </a:lvl2pPr>
            <a:lvl3pPr marL="828000" indent="-252000">
              <a:defRPr/>
            </a:lvl3pPr>
            <a:lvl4pPr marL="1116000" indent="-252000">
              <a:defRPr/>
            </a:lvl4pPr>
            <a:lvl5pPr marL="1368000" indent="-252000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40800"/>
            <a:ext cx="5181600" cy="4351338"/>
          </a:xfrm>
        </p:spPr>
        <p:txBody>
          <a:bodyPr/>
          <a:lstStyle>
            <a:lvl1pPr indent="-252000">
              <a:defRPr/>
            </a:lvl1pPr>
            <a:lvl2pPr marL="540000" indent="-252000">
              <a:defRPr/>
            </a:lvl2pPr>
            <a:lvl3pPr marL="828000" indent="-252000">
              <a:defRPr/>
            </a:lvl3pPr>
            <a:lvl4pPr marL="1116000" indent="-252000">
              <a:defRPr/>
            </a:lvl4pPr>
            <a:lvl5pPr marL="1368000" indent="-252000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17545" y="6527698"/>
            <a:ext cx="1048905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24.9.2020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Riitta Pelkonen / Julkinen / SP/FIVA-EI RAJOITETTU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66450" y="6527698"/>
            <a:ext cx="387350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529A56-80A6-0041-ADBC-E6A6E7BC3244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0211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827FFE-959A-934A-B8E3-23DD11A5D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6540"/>
            <a:ext cx="12192000" cy="698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EA46BC-D539-5848-A2C7-55D0B8C00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663" y="6156960"/>
            <a:ext cx="2186227" cy="697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17545" y="6527698"/>
            <a:ext cx="1048905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24.9.2020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Riitta Pelkonen / Julkinen / SP/FIVA-EI RAJOITETTU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66450" y="6527698"/>
            <a:ext cx="387350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529A56-80A6-0041-ADBC-E6A6E7BC3244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1510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 1" preserve="1" userDrawn="1">
  <p:cSld name="section_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176CCA-EE12-2A4A-A0D6-276150D071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324327"/>
            <a:ext cx="12192000" cy="4531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1"/>
            <a:ext cx="10515600" cy="2308535"/>
          </a:xfrm>
        </p:spPr>
        <p:txBody>
          <a:bodyPr anchor="ctr">
            <a:normAutofit/>
          </a:bodyPr>
          <a:lstStyle>
            <a:lvl1pPr algn="l">
              <a:defRPr sz="3200" b="0">
                <a:solidFill>
                  <a:srgbClr val="006F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1C2B80-F2CD-804D-A70F-D0D255F2C2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663" y="6156960"/>
            <a:ext cx="2186227" cy="697331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B04A4C5-3844-4D1F-9FF4-1D57D7B45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r>
              <a:rPr lang="fi-FI">
                <a:solidFill>
                  <a:srgbClr val="006FB9"/>
                </a:solidFill>
              </a:rPr>
              <a:t>24.9.2020</a:t>
            </a:r>
            <a:endParaRPr lang="en-GB">
              <a:solidFill>
                <a:srgbClr val="006FB9"/>
              </a:solidFill>
            </a:endParaRP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33828FB2-F9D2-423C-BF51-8031565D5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8800"/>
          </a:xfrm>
        </p:spPr>
        <p:txBody>
          <a:bodyPr/>
          <a:lstStyle/>
          <a:p>
            <a:pPr defTabSz="914377"/>
            <a:r>
              <a:rPr lang="fi-FI">
                <a:solidFill>
                  <a:srgbClr val="006FB9"/>
                </a:solidFill>
              </a:rPr>
              <a:t>Riitta Pelkonen / Julkinen / SP/FIVA-EI RAJOITETTU</a:t>
            </a:r>
            <a:endParaRPr lang="en-GB" dirty="0">
              <a:solidFill>
                <a:srgbClr val="006FB9"/>
              </a:solidFill>
            </a:endParaRP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B0F2AD35-0DE7-4ADF-AB13-E384DF0BF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8529A56-80A6-0041-ADBC-E6A6E7BC3244}" type="slidenum">
              <a:rPr lang="en-GB" smtClean="0">
                <a:solidFill>
                  <a:srgbClr val="006FB9"/>
                </a:solidFill>
              </a:rPr>
              <a:pPr defTabSz="914377"/>
              <a:t>‹#›</a:t>
            </a:fld>
            <a:endParaRPr lang="en-GB">
              <a:solidFill>
                <a:srgbClr val="006F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6341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 2" preserve="1" userDrawn="1">
  <p:cSld name="section_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176CCA-EE12-2A4A-A0D6-276150D071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324327"/>
            <a:ext cx="12192000" cy="4531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1"/>
            <a:ext cx="10515600" cy="2308535"/>
          </a:xfrm>
        </p:spPr>
        <p:txBody>
          <a:bodyPr anchor="ctr">
            <a:normAutofit/>
          </a:bodyPr>
          <a:lstStyle>
            <a:lvl1pPr algn="l">
              <a:defRPr sz="3200" b="0">
                <a:solidFill>
                  <a:srgbClr val="006F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1C2B80-F2CD-804D-A70F-D0D255F2C2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663" y="6156960"/>
            <a:ext cx="2186227" cy="697331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B13431D-3FD4-4AEF-A207-12D5B4FFE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r>
              <a:rPr lang="fi-FI">
                <a:solidFill>
                  <a:srgbClr val="006FB9"/>
                </a:solidFill>
              </a:rPr>
              <a:t>24.9.2020</a:t>
            </a:r>
            <a:endParaRPr lang="en-GB">
              <a:solidFill>
                <a:srgbClr val="006FB9"/>
              </a:solidFill>
            </a:endParaRP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E2B80A-D6A0-474A-B961-424009E6F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8800"/>
          </a:xfrm>
        </p:spPr>
        <p:txBody>
          <a:bodyPr/>
          <a:lstStyle/>
          <a:p>
            <a:pPr defTabSz="914377"/>
            <a:r>
              <a:rPr lang="fi-FI">
                <a:solidFill>
                  <a:srgbClr val="006FB9"/>
                </a:solidFill>
              </a:rPr>
              <a:t>Riitta Pelkonen / Julkinen / SP/FIVA-EI RAJOITETTU</a:t>
            </a:r>
            <a:endParaRPr lang="en-GB" dirty="0">
              <a:solidFill>
                <a:srgbClr val="006FB9"/>
              </a:solidFill>
            </a:endParaRP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FE23BAA-393D-4916-B520-C59E99E6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8529A56-80A6-0041-ADBC-E6A6E7BC3244}" type="slidenum">
              <a:rPr lang="en-GB" smtClean="0">
                <a:solidFill>
                  <a:srgbClr val="006FB9"/>
                </a:solidFill>
              </a:rPr>
              <a:pPr defTabSz="914377"/>
              <a:t>‹#›</a:t>
            </a:fld>
            <a:endParaRPr lang="en-GB">
              <a:solidFill>
                <a:srgbClr val="006F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4345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 3" preserve="1" userDrawn="1">
  <p:cSld name="section_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176CCA-EE12-2A4A-A0D6-276150D071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324327"/>
            <a:ext cx="12192000" cy="4531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1"/>
            <a:ext cx="10515600" cy="2308535"/>
          </a:xfrm>
        </p:spPr>
        <p:txBody>
          <a:bodyPr anchor="ctr">
            <a:normAutofit/>
          </a:bodyPr>
          <a:lstStyle>
            <a:lvl1pPr algn="l">
              <a:defRPr sz="3200" b="0">
                <a:solidFill>
                  <a:srgbClr val="006F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1C2B80-F2CD-804D-A70F-D0D255F2C2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663" y="6156960"/>
            <a:ext cx="2186227" cy="697331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0591CE0-4C80-42C7-97CC-47C1712C5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r>
              <a:rPr lang="fi-FI">
                <a:solidFill>
                  <a:srgbClr val="006FB9"/>
                </a:solidFill>
              </a:rPr>
              <a:t>24.9.2020</a:t>
            </a:r>
            <a:endParaRPr lang="en-GB">
              <a:solidFill>
                <a:srgbClr val="006FB9"/>
              </a:solidFill>
            </a:endParaRP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422BE32-D184-4188-BDB3-C26A699EF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8800"/>
          </a:xfrm>
        </p:spPr>
        <p:txBody>
          <a:bodyPr/>
          <a:lstStyle/>
          <a:p>
            <a:pPr defTabSz="914377"/>
            <a:r>
              <a:rPr lang="fi-FI">
                <a:solidFill>
                  <a:srgbClr val="006FB9"/>
                </a:solidFill>
              </a:rPr>
              <a:t>Riitta Pelkonen / Julkinen / SP/FIVA-EI RAJOITETTU</a:t>
            </a:r>
            <a:endParaRPr lang="en-GB" dirty="0">
              <a:solidFill>
                <a:srgbClr val="006FB9"/>
              </a:solidFill>
            </a:endParaRP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734FAD-1DD1-44D5-8A57-736BDFD4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8529A56-80A6-0041-ADBC-E6A6E7BC3244}" type="slidenum">
              <a:rPr lang="en-GB" smtClean="0">
                <a:solidFill>
                  <a:srgbClr val="006FB9"/>
                </a:solidFill>
              </a:rPr>
              <a:pPr defTabSz="914377"/>
              <a:t>‹#›</a:t>
            </a:fld>
            <a:endParaRPr lang="en-GB">
              <a:solidFill>
                <a:srgbClr val="006F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2403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 4" preserve="1" userDrawn="1">
  <p:cSld name="section_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504E6E-FA33-4580-8752-081F1145D7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324327"/>
            <a:ext cx="12192000" cy="4531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1"/>
            <a:ext cx="10515600" cy="2308535"/>
          </a:xfrm>
        </p:spPr>
        <p:txBody>
          <a:bodyPr anchor="ctr">
            <a:normAutofit/>
          </a:bodyPr>
          <a:lstStyle>
            <a:lvl1pPr algn="l">
              <a:defRPr sz="3200" b="0">
                <a:solidFill>
                  <a:srgbClr val="006F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1C2B80-F2CD-804D-A70F-D0D255F2C2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663" y="6156960"/>
            <a:ext cx="2186227" cy="697331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15DF7A9-C91A-4E18-BB1D-8A1A27114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r>
              <a:rPr lang="fi-FI">
                <a:solidFill>
                  <a:srgbClr val="006FB9"/>
                </a:solidFill>
              </a:rPr>
              <a:t>24.9.2020</a:t>
            </a:r>
            <a:endParaRPr lang="en-GB">
              <a:solidFill>
                <a:srgbClr val="006FB9"/>
              </a:solidFill>
            </a:endParaRP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FE9F3F50-6743-4385-883C-12B0F5D83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8800"/>
          </a:xfrm>
        </p:spPr>
        <p:txBody>
          <a:bodyPr/>
          <a:lstStyle/>
          <a:p>
            <a:pPr defTabSz="914377"/>
            <a:r>
              <a:rPr lang="fi-FI">
                <a:solidFill>
                  <a:srgbClr val="006FB9"/>
                </a:solidFill>
              </a:rPr>
              <a:t>Riitta Pelkonen / Julkinen / SP/FIVA-EI RAJOITETTU</a:t>
            </a:r>
            <a:endParaRPr lang="en-GB" dirty="0">
              <a:solidFill>
                <a:srgbClr val="006FB9"/>
              </a:solidFill>
            </a:endParaRP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CF2E46B7-E019-4663-844A-7D0EE729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8529A56-80A6-0041-ADBC-E6A6E7BC3244}" type="slidenum">
              <a:rPr lang="en-GB" smtClean="0">
                <a:solidFill>
                  <a:srgbClr val="006FB9"/>
                </a:solidFill>
              </a:rPr>
              <a:pPr defTabSz="914377"/>
              <a:t>‹#›</a:t>
            </a:fld>
            <a:endParaRPr lang="en-GB">
              <a:solidFill>
                <a:srgbClr val="006F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7057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aattidia" preserve="1" userDrawn="1">
  <p:cSld name="citation_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1F893EC-4B6C-0E4E-A2B3-04E91AB0A9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324327"/>
            <a:ext cx="12192000" cy="4531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57F90E-5EFF-0946-9904-0730057052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663" y="6156960"/>
            <a:ext cx="2186227" cy="697331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706153-5232-2D4B-AD73-3EF076EAC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9446" y="501650"/>
            <a:ext cx="5616575" cy="1361017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006FB9"/>
                </a:solidFill>
                <a:latin typeface="Georgia" panose="02040502050405020303" pitchFamily="18" charset="0"/>
              </a:defRPr>
            </a:lvl1pPr>
            <a:lvl2pPr marL="180975" indent="0">
              <a:buNone/>
              <a:defRPr/>
            </a:lvl2pPr>
            <a:lvl3pPr marL="444500" indent="0">
              <a:buNone/>
              <a:defRPr/>
            </a:lvl3pPr>
            <a:lvl4pPr marL="668338" indent="0">
              <a:buNone/>
              <a:defRPr/>
            </a:lvl4pPr>
            <a:lvl5pPr marL="890587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E09D36-EE90-2B49-A62A-DF39AF631F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473" y="326813"/>
            <a:ext cx="717973" cy="717973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48541E5-A80F-4D11-8770-23928E07AA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377"/>
            <a:r>
              <a:rPr lang="fi-FI"/>
              <a:t>24.9.2020</a:t>
            </a:r>
            <a:endParaRPr lang="en-GB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A78F645-8631-4A02-AF70-6F828DD4BD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710800" y="6312747"/>
            <a:ext cx="8643600" cy="20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377"/>
            <a:r>
              <a:rPr lang="fi-FI"/>
              <a:t>Riitta Pelkonen / Julkinen / SP/FIVA-EI RAJOITETTU</a:t>
            </a:r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A50570A-B30E-4F3D-BC6A-87E277DE51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377"/>
            <a:fld id="{98529A56-80A6-0041-ADBC-E6A6E7BC3244}" type="slidenum">
              <a:rPr lang="en-GB" smtClean="0"/>
              <a:pPr defTabSz="914377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52796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2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1882"/>
            <a:ext cx="10515600" cy="4330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17545" y="6527698"/>
            <a:ext cx="1048905" cy="225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/>
            <a:r>
              <a:rPr lang="fi-FI">
                <a:solidFill>
                  <a:srgbClr val="006FB9"/>
                </a:solidFill>
              </a:rPr>
              <a:t>24.9.2020</a:t>
            </a:r>
            <a:endParaRPr lang="en-GB">
              <a:solidFill>
                <a:srgbClr val="006FB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0800" y="6312747"/>
            <a:ext cx="8643600" cy="20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/>
            <a:r>
              <a:rPr lang="fi-FI">
                <a:solidFill>
                  <a:srgbClr val="006FB9"/>
                </a:solidFill>
              </a:rPr>
              <a:t>Riitta Pelkonen / Julkinen / SP/FIVA-EI RAJOITETTU</a:t>
            </a:r>
            <a:endParaRPr lang="en-GB" dirty="0">
              <a:solidFill>
                <a:srgbClr val="006FB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6450" y="6527698"/>
            <a:ext cx="387350" cy="225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/>
            <a:fld id="{98529A56-80A6-0041-ADBC-E6A6E7BC3244}" type="slidenum">
              <a:rPr lang="en-GB">
                <a:solidFill>
                  <a:srgbClr val="006FB9"/>
                </a:solidFill>
              </a:rPr>
              <a:pPr defTabSz="914377"/>
              <a:t>‹#›</a:t>
            </a:fld>
            <a:endParaRPr lang="en-GB">
              <a:solidFill>
                <a:srgbClr val="006FB9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D9F37B-917F-B046-BB96-FC7295707F9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6663" y="6156960"/>
            <a:ext cx="2186226" cy="6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C9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rgbClr val="0095DB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indent="-2520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Lucida Grande" panose="020B0600040502020204" pitchFamily="34" charset="0"/>
        <a:buChar char="−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28000" indent="-2520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Lucida Grande" panose="020B0600040502020204" pitchFamily="34" charset="0"/>
        <a:buChar char="−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16000" indent="-2520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Lucida Grande" panose="020B0600040502020204" pitchFamily="34" charset="0"/>
        <a:buChar char="−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68000" indent="-2520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Lucida Grande" panose="020B0600040502020204" pitchFamily="34" charset="0"/>
        <a:buChar char="−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anssivalvonta.fi/paaomamarkkinat/liikkeeseenlaskijat-ja-sijoittajat/esef_xbrl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inanssivalvonta.fi/globalassets/fi/tiedotteet-ja-julkaisut/julkaisut/markkinat_2020/markkinat_tiedote_1_2020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ma.europa.eu/document/esma-esef-taxonomy-201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dn.ifrs.org/-/media/feature/resources-for/preparers/xbrl-using-the-ifrs-taxonomy-a-preparers-guide-january-2019.pdf?la=en" TargetMode="External"/><Relationship Id="rId4" Type="http://schemas.openxmlformats.org/officeDocument/2006/relationships/hyperlink" Target="https://www.ifrs.org/issued-standards/ifrs-taxonomy/#resourc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FI/TXT/PDF/?uri=CELEX:32019R0815&amp;from=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sma.europa.eu/document/esma-esef-taxonomy-2019" TargetMode="External"/><Relationship Id="rId4" Type="http://schemas.openxmlformats.org/officeDocument/2006/relationships/hyperlink" Target="https://eur-lex.europa.eu/legal-content/FI/TXT/PDF/?uri=CELEX:02019R0815-20200101&amp;from=E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ma.europa.eu/press-news/esma-news/esma-publishes-esef-conformance-suit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leif.org/en/about/governance/annual-report" TargetMode="External"/><Relationship Id="rId4" Type="http://schemas.openxmlformats.org/officeDocument/2006/relationships/hyperlink" Target="https://www.esma.europa.eu/esef-example-annual-financial-repor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Ajankohtaista ESEF-raportoinnista (European Single Electronic Format)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Webinaari 24.9.2020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24.9.2020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</p:spPr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Riitta Pelkonen / Julkinen / SP/FIVA-EI RAJOITETTU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9A56-80A6-0041-ADBC-E6A6E7BC3244}" type="slidenum">
              <a:rPr lang="fi-FI" smtClean="0">
                <a:solidFill>
                  <a:srgbClr val="FFFFFF"/>
                </a:solidFill>
              </a:rPr>
              <a:pPr/>
              <a:t>1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19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6350"/>
            <a:ext cx="10515600" cy="953238"/>
          </a:xfrm>
        </p:spPr>
        <p:txBody>
          <a:bodyPr/>
          <a:lstStyle/>
          <a:p>
            <a:r>
              <a:rPr lang="en-GB" dirty="0" err="1"/>
              <a:t>Kansallinen</a:t>
            </a:r>
            <a:r>
              <a:rPr lang="en-GB" dirty="0"/>
              <a:t> </a:t>
            </a:r>
            <a:r>
              <a:rPr lang="en-GB" dirty="0" err="1"/>
              <a:t>lainsäädäntö</a:t>
            </a:r>
            <a:r>
              <a:rPr lang="en-GB" dirty="0"/>
              <a:t> (AML 7. </a:t>
            </a:r>
            <a:r>
              <a:rPr lang="en-GB" dirty="0" err="1"/>
              <a:t>ja</a:t>
            </a:r>
            <a:r>
              <a:rPr lang="en-GB" dirty="0"/>
              <a:t> 10. </a:t>
            </a:r>
            <a:r>
              <a:rPr lang="en-GB" dirty="0" err="1"/>
              <a:t>luku</a:t>
            </a:r>
            <a:r>
              <a:rPr lang="en-GB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</p:spPr>
        <p:txBody>
          <a:bodyPr/>
          <a:lstStyle/>
          <a:p>
            <a:r>
              <a:rPr lang="fi-FI"/>
              <a:t>Riitta Pelkonen / Julkinen / SP/FIVA-EI RAJOITETTU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9A56-80A6-0041-ADBC-E6A6E7BC3244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95400" y="1723421"/>
            <a:ext cx="10658400" cy="3865819"/>
          </a:xfrm>
        </p:spPr>
        <p:txBody>
          <a:bodyPr>
            <a:normAutofit fontScale="92500" lnSpcReduction="10000"/>
          </a:bodyPr>
          <a:lstStyle/>
          <a:p>
            <a:pPr marL="14700" indent="0">
              <a:buNone/>
            </a:pPr>
            <a:r>
              <a:rPr lang="fi-FI" dirty="0"/>
              <a:t>AML 7 luku 5§ : Tilinpäätöksen ja toimintakertomuksen julkistaminen</a:t>
            </a:r>
          </a:p>
          <a:p>
            <a:pPr marL="14700" indent="0">
              <a:buNone/>
            </a:pPr>
            <a:r>
              <a:rPr lang="fi-FI" dirty="0"/>
              <a:t>Liikkeeseenlaskijan on julkistettava tilinpäätöksensä ja toimintakertomuksensa ilman aiheetonta viivästystä viimeistään kolme viikkoa ennen sitä yhtiökokousta, jossa tilinpäätös on esitettävä vahvistettavaksi, kuitenkin viimeistään neljän kuukauden kuluessa tilikauden päättymisestä. </a:t>
            </a:r>
            <a:r>
              <a:rPr lang="fi-FI" dirty="0">
                <a:solidFill>
                  <a:srgbClr val="FF0000"/>
                </a:solidFill>
              </a:rPr>
              <a:t>Tilinpäätös ja toimintakertomus on julkistettava komission teknisen sääntelystandardin mukaisesti.</a:t>
            </a:r>
          </a:p>
          <a:p>
            <a:pPr marL="14700" indent="0">
              <a:buNone/>
            </a:pPr>
            <a:endParaRPr lang="fi-FI" dirty="0"/>
          </a:p>
          <a:p>
            <a:pPr marL="14700" indent="0">
              <a:buNone/>
            </a:pPr>
            <a:r>
              <a:rPr lang="fi-FI" dirty="0"/>
              <a:t>AML 10 luku 3§ Säänneltyjen tietojen jakelu ja toimittaminen tiedotevarastoon</a:t>
            </a:r>
          </a:p>
          <a:p>
            <a:pPr marL="14700" indent="0">
              <a:buNone/>
            </a:pPr>
            <a:r>
              <a:rPr lang="fi-FI" dirty="0"/>
              <a:t>Liikkeeseenlaskijan on julkistettava säännellyt tiedot siten, että nopea ja tasapuolinen tiedonsaanti voidaan turvata. Liikkeeseenlaskijan on toimitettava tiedot keskeisille </a:t>
            </a:r>
            <a:r>
              <a:rPr lang="fi-FI" dirty="0">
                <a:solidFill>
                  <a:srgbClr val="FF0000"/>
                </a:solidFill>
              </a:rPr>
              <a:t>tiedotusvälineille sekä asetettava ne saataville liikkeeseenlaskijan internetsivuille. Liikkeeseenlaskijan on lisäksi toimitettava säännellyt tiedot valtiovarainministeriön nimeämään tiedotevarastoon</a:t>
            </a:r>
            <a:r>
              <a:rPr lang="fi-FI" dirty="0"/>
              <a:t>, Finanssivalvonnalle sekä asianomaiselle säännellyn markkinan ylläpitäjälle. </a:t>
            </a:r>
          </a:p>
          <a:p>
            <a:pPr marL="14700" indent="0">
              <a:buNone/>
            </a:pPr>
            <a:endParaRPr lang="fi-FI" dirty="0"/>
          </a:p>
          <a:p>
            <a:pPr marL="1470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6264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xHTML-dokumentin</a:t>
            </a:r>
            <a:r>
              <a:rPr lang="en-GB" dirty="0"/>
              <a:t> </a:t>
            </a:r>
            <a:r>
              <a:rPr lang="en-GB" dirty="0" err="1"/>
              <a:t>sisältö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Yhtiöiden tulee itse määritellä, sisällyttävätkö ne </a:t>
            </a:r>
            <a:r>
              <a:rPr lang="fi-FI" dirty="0" err="1"/>
              <a:t>xHTML</a:t>
            </a:r>
            <a:r>
              <a:rPr lang="fi-FI" dirty="0"/>
              <a:t>-dokumenttiin pelkästään tilinpäätöksen ja toimintakertomuksen, vai myös muita tietoja, kuten</a:t>
            </a:r>
          </a:p>
          <a:p>
            <a:pPr lvl="1"/>
            <a:r>
              <a:rPr lang="fi-FI" dirty="0" err="1"/>
              <a:t>corporate</a:t>
            </a:r>
            <a:r>
              <a:rPr lang="fi-FI" dirty="0"/>
              <a:t> </a:t>
            </a:r>
            <a:r>
              <a:rPr lang="fi-FI" dirty="0" err="1"/>
              <a:t>governance</a:t>
            </a:r>
            <a:r>
              <a:rPr lang="fi-FI" dirty="0"/>
              <a:t> -selvityksen</a:t>
            </a:r>
          </a:p>
          <a:p>
            <a:pPr lvl="1"/>
            <a:r>
              <a:rPr lang="fi-FI" dirty="0"/>
              <a:t>muita kuin taloudellisia tietoja koskevan selvityksen tai </a:t>
            </a:r>
          </a:p>
          <a:p>
            <a:pPr lvl="1"/>
            <a:r>
              <a:rPr lang="fi-FI" dirty="0"/>
              <a:t>muita vapaaehtoisia tietoja</a:t>
            </a:r>
          </a:p>
          <a:p>
            <a:r>
              <a:rPr lang="fi-FI" dirty="0" err="1"/>
              <a:t>xHTML</a:t>
            </a:r>
            <a:r>
              <a:rPr lang="fi-FI" dirty="0"/>
              <a:t> ja muut tarvittavat tiedostot tulee sisällyttää </a:t>
            </a:r>
            <a:r>
              <a:rPr lang="fi-FI" dirty="0" err="1"/>
              <a:t>zip</a:t>
            </a:r>
            <a:r>
              <a:rPr lang="fi-FI" dirty="0"/>
              <a:t>-tiedostoon ja toimittaa sellaisena </a:t>
            </a:r>
            <a:r>
              <a:rPr lang="fi-FI" dirty="0" err="1"/>
              <a:t>OAM:ään</a:t>
            </a:r>
            <a:r>
              <a:rPr lang="fi-FI" dirty="0"/>
              <a:t> ja asettaa saataville yhtiön omille verkkosivuille</a:t>
            </a:r>
          </a:p>
          <a:p>
            <a:r>
              <a:rPr lang="fi-FI" dirty="0"/>
              <a:t>ESEF muuttaa vain julkistettavan tilinpäätöksen ja toimintakertomuksen muotoa (</a:t>
            </a:r>
            <a:r>
              <a:rPr lang="fi-FI" dirty="0" err="1"/>
              <a:t>xHTML</a:t>
            </a:r>
            <a:r>
              <a:rPr lang="fi-FI" dirty="0"/>
              <a:t> ja XBRL </a:t>
            </a:r>
            <a:r>
              <a:rPr lang="fi-FI" dirty="0" err="1"/>
              <a:t>zip</a:t>
            </a:r>
            <a:r>
              <a:rPr lang="fi-FI" dirty="0"/>
              <a:t>-paketissa)</a:t>
            </a:r>
          </a:p>
          <a:p>
            <a:r>
              <a:rPr lang="fi-FI" dirty="0"/>
              <a:t>PDF-muotoinen tilinpäätös ja toimintakertomus ei jatkossa enää täytä arvopaperimarkkinalain mukaisen tilinpäätöksen ja toimintakertomuksen julkistamiseen liittyviä vaatimuksia.PDF-muotoisten raporttien käyttäminen </a:t>
            </a:r>
            <a:r>
              <a:rPr lang="fi-FI" dirty="0" err="1"/>
              <a:t>xHTML:n</a:t>
            </a:r>
            <a:r>
              <a:rPr lang="fi-FI" dirty="0"/>
              <a:t> rinnalla on mahdollista</a:t>
            </a:r>
          </a:p>
          <a:p>
            <a:pPr lvl="1"/>
            <a:r>
              <a:rPr lang="fi-FI" dirty="0" err="1"/>
              <a:t>ESMAn</a:t>
            </a:r>
            <a:r>
              <a:rPr lang="fi-FI" dirty="0"/>
              <a:t> sisäisissä keskusteluissa mielipiteeksi on muodostunut, että asiayhteydestä tulisi käydä ilmi, että PDF-raportit eivät ole ESEF-sääntelyn edellyttämiä raportteja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48329" y="6527698"/>
            <a:ext cx="1918122" cy="330302"/>
          </a:xfrm>
        </p:spPr>
        <p:txBody>
          <a:bodyPr/>
          <a:lstStyle/>
          <a:p>
            <a:r>
              <a:rPr lang="fi-FI" dirty="0">
                <a:solidFill>
                  <a:srgbClr val="FFFFFF"/>
                </a:solidFill>
              </a:rPr>
              <a:t>11.6.2020 JULKINEN</a:t>
            </a:r>
          </a:p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Riitta Pelkonen </a:t>
            </a:r>
            <a:r>
              <a:rPr lang="fi-FI" dirty="0">
                <a:solidFill>
                  <a:srgbClr val="FFFFFF"/>
                </a:solidFill>
              </a:rPr>
              <a:t>ja Elina Koskentalo 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9A56-80A6-0041-ADBC-E6A6E7BC3244}" type="slidenum">
              <a:rPr lang="fi-FI" smtClean="0">
                <a:solidFill>
                  <a:srgbClr val="FFFFFF"/>
                </a:solidFill>
              </a:rPr>
              <a:pPr/>
              <a:t>11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24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ESEFin</a:t>
            </a:r>
            <a:r>
              <a:rPr lang="fi-FI" dirty="0"/>
              <a:t> alkutaipaleen haasteita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24.9.2020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</p:spPr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Riitta Pelkonen / Julkinen / SP/FIVA-EI RAJOITETTU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9A56-80A6-0041-ADBC-E6A6E7BC3244}" type="slidenum">
              <a:rPr lang="fi-FI" smtClean="0">
                <a:solidFill>
                  <a:srgbClr val="FFFFFF"/>
                </a:solidFill>
              </a:rPr>
              <a:pPr/>
              <a:t>12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06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Yhtiöiden ja tiedon käyttäjien valmistautuminen </a:t>
            </a:r>
            <a:r>
              <a:rPr lang="fi-FI" dirty="0" err="1"/>
              <a:t>ESEFiin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Onko tarpeeksi tietoa eri osapuolilla </a:t>
            </a:r>
          </a:p>
          <a:p>
            <a:r>
              <a:rPr lang="fi-FI" dirty="0"/>
              <a:t>Ohjelmisto- ja muiden yhteistyökumppaneiden löytäminen ja hintataso</a:t>
            </a:r>
          </a:p>
          <a:p>
            <a:r>
              <a:rPr lang="fi-FI" dirty="0"/>
              <a:t>Yhtiöiden valinnat ESEF-projektien laajuudesta: minimitaso vai laajempi vuosikertomusprosessin uusinta</a:t>
            </a:r>
          </a:p>
          <a:p>
            <a:r>
              <a:rPr lang="fi-FI" dirty="0"/>
              <a:t>Yhtiöiden tulee suunnitella huolella tilinpäätöksen ja toimintakertomuksen laadinta-, varmennus- ja julkistamisprosessit </a:t>
            </a:r>
            <a:r>
              <a:rPr lang="fi-FI" dirty="0" err="1"/>
              <a:t>ESEFin</a:t>
            </a:r>
            <a:r>
              <a:rPr lang="fi-FI" dirty="0"/>
              <a:t> tuomat lisähaasteet huomioiden </a:t>
            </a:r>
          </a:p>
          <a:p>
            <a:r>
              <a:rPr lang="fi-FI" dirty="0"/>
              <a:t>Ovatko tiedon käyttäjät valmiita hyödyntämään ESEF-muotoisia tietoja</a:t>
            </a:r>
          </a:p>
          <a:p>
            <a:pPr lvl="1"/>
            <a:r>
              <a:rPr lang="fi-FI" dirty="0"/>
              <a:t>Analyytikot, sijoittajat, rating, valvojat</a:t>
            </a:r>
          </a:p>
          <a:p>
            <a:pPr lvl="1"/>
            <a:r>
              <a:rPr lang="fi-FI" dirty="0"/>
              <a:t>Hyödyntäminen tulee jälkijunassa </a:t>
            </a:r>
          </a:p>
          <a:p>
            <a:pPr lvl="1"/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24.9.2020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6525" y="5662203"/>
            <a:ext cx="8643600" cy="207323"/>
          </a:xfrm>
        </p:spPr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Riitta Pelkonen / Julkinen / SP/FIVA-EI RAJOITETTU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9A56-80A6-0041-ADBC-E6A6E7BC3244}" type="slidenum">
              <a:rPr lang="fi-FI" smtClean="0">
                <a:solidFill>
                  <a:srgbClr val="FFFFFF"/>
                </a:solidFill>
              </a:rPr>
              <a:pPr/>
              <a:t>13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17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Validoinnit 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ESMA julkistanut teknisiä validointisääntöjä</a:t>
            </a:r>
          </a:p>
          <a:p>
            <a:pPr lvl="1"/>
            <a:r>
              <a:rPr lang="fi-FI" dirty="0"/>
              <a:t>Reporting </a:t>
            </a:r>
            <a:r>
              <a:rPr lang="fi-FI" dirty="0" err="1"/>
              <a:t>manual</a:t>
            </a:r>
            <a:endParaRPr lang="fi-FI" dirty="0"/>
          </a:p>
          <a:p>
            <a:pPr lvl="1"/>
            <a:r>
              <a:rPr lang="fi-FI" dirty="0"/>
              <a:t>ESEF </a:t>
            </a:r>
            <a:r>
              <a:rPr lang="fi-FI" dirty="0" err="1"/>
              <a:t>taxonomy</a:t>
            </a:r>
            <a:r>
              <a:rPr lang="fi-FI" dirty="0"/>
              <a:t> </a:t>
            </a:r>
            <a:r>
              <a:rPr lang="fi-FI" dirty="0" err="1"/>
              <a:t>files</a:t>
            </a:r>
            <a:r>
              <a:rPr lang="fi-FI" dirty="0"/>
              <a:t> (+ XLS-tiedostot)</a:t>
            </a:r>
          </a:p>
          <a:p>
            <a:pPr lvl="1"/>
            <a:r>
              <a:rPr lang="fi-FI" dirty="0"/>
              <a:t>Tulee sisällyttää yhtiöiden käyttämiin ohjelmistoihin</a:t>
            </a:r>
          </a:p>
          <a:p>
            <a:r>
              <a:rPr lang="fi-FI" dirty="0"/>
              <a:t>Validointi tiedon lähteillä (=yhtiö) ensiarvoisen tärkeää</a:t>
            </a:r>
          </a:p>
          <a:p>
            <a:r>
              <a:rPr lang="fi-FI" dirty="0"/>
              <a:t>Joidenkin maiden </a:t>
            </a:r>
            <a:r>
              <a:rPr lang="fi-FI" dirty="0" err="1"/>
              <a:t>OAM:t</a:t>
            </a:r>
            <a:r>
              <a:rPr lang="fi-FI" dirty="0"/>
              <a:t> tekevät validointeja ja antavat yhtiöille palautetta</a:t>
            </a:r>
          </a:p>
          <a:p>
            <a:pPr lvl="1"/>
            <a:r>
              <a:rPr lang="fi-FI" dirty="0"/>
              <a:t>Euroopan maiden kullakin </a:t>
            </a:r>
            <a:r>
              <a:rPr lang="fi-FI" dirty="0" err="1"/>
              <a:t>OAM:llä</a:t>
            </a:r>
            <a:r>
              <a:rPr lang="fi-FI" dirty="0"/>
              <a:t> omat järjestelmät ja erilaiset ”</a:t>
            </a:r>
            <a:r>
              <a:rPr lang="fi-FI" dirty="0" err="1"/>
              <a:t>palvelutarjoomat</a:t>
            </a:r>
            <a:r>
              <a:rPr lang="fi-FI" dirty="0"/>
              <a:t>”</a:t>
            </a:r>
          </a:p>
          <a:p>
            <a:r>
              <a:rPr lang="fi-FI" dirty="0"/>
              <a:t>Valvojien mahdollisesti suorittamat validoinnit ja palaute ovat jälkikäteistä</a:t>
            </a:r>
          </a:p>
          <a:p>
            <a:pPr lvl="1"/>
            <a:r>
              <a:rPr lang="fi-FI" dirty="0"/>
              <a:t>Valvojien lähestymistapaa ei ole harmonisoitu Euroopassa mutta </a:t>
            </a:r>
            <a:r>
              <a:rPr lang="fi-FI" dirty="0" err="1"/>
              <a:t>ESMAssa</a:t>
            </a:r>
            <a:r>
              <a:rPr lang="fi-FI" dirty="0"/>
              <a:t> keskustellaan ja suunnitellaan myös valvojien tulevia toimenpiteitä 		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24.9.2020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</p:spPr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Riitta Pelkonen / Julkinen / SP/FIVA-EI RAJOITETTU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9A56-80A6-0041-ADBC-E6A6E7BC3244}" type="slidenum">
              <a:rPr lang="fi-FI" smtClean="0">
                <a:solidFill>
                  <a:srgbClr val="FFFFFF"/>
                </a:solidFill>
              </a:rPr>
              <a:pPr/>
              <a:t>14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84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143"/>
            <a:ext cx="10515600" cy="953238"/>
          </a:xfrm>
        </p:spPr>
        <p:txBody>
          <a:bodyPr/>
          <a:lstStyle/>
          <a:p>
            <a:r>
              <a:rPr lang="fi-FI" dirty="0"/>
              <a:t>Virallinen tilinpäätös ja ESEF-tilinpäätöksen varmennus 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478" y="908720"/>
            <a:ext cx="10515600" cy="4963759"/>
          </a:xfrm>
        </p:spPr>
        <p:txBody>
          <a:bodyPr>
            <a:normAutofit/>
          </a:bodyPr>
          <a:lstStyle/>
          <a:p>
            <a:r>
              <a:rPr lang="fi-FI" dirty="0"/>
              <a:t>Yhtiön ns. virallinen tilinpäätös ja toimintakertomus, johon lakisääteinen  tilintarkastusvelvollisuus kohdistuu, on vielä useimmiten  vuoden 2020 osalta paperinen/PDF-dokumentti </a:t>
            </a:r>
          </a:p>
          <a:p>
            <a:r>
              <a:rPr lang="fi-FI" dirty="0"/>
              <a:t>ESEF-muotoisen tilinpäätöksen lakisääteistä tilintarkastusta ei voida vaatia Suomen nykysääntelyn perusteella</a:t>
            </a:r>
            <a:endParaRPr lang="fi-FI" strike="sngStrike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fi-FI" dirty="0" err="1">
                <a:sym typeface="Wingdings" panose="05000000000000000000" pitchFamily="2" charset="2"/>
              </a:rPr>
              <a:t>Fivan</a:t>
            </a:r>
            <a:r>
              <a:rPr lang="fi-FI" dirty="0">
                <a:sym typeface="Wingdings" panose="05000000000000000000" pitchFamily="2" charset="2"/>
              </a:rPr>
              <a:t> arvio: </a:t>
            </a:r>
            <a:r>
              <a:rPr lang="fi-FI" dirty="0" err="1">
                <a:sym typeface="Wingdings" panose="05000000000000000000" pitchFamily="2" charset="2"/>
              </a:rPr>
              <a:t>ESEFin</a:t>
            </a:r>
            <a:r>
              <a:rPr lang="fi-FI" dirty="0">
                <a:sym typeface="Wingdings" panose="05000000000000000000" pitchFamily="2" charset="2"/>
              </a:rPr>
              <a:t> lakisääteistä tilintarkastusta tullaan jatkossa vaatimaan</a:t>
            </a:r>
            <a:endParaRPr lang="fi-FI" strike="sngStrike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Virallisen tilinpäätöksen ja toimintakertomuksen yhdenmukaisuus ESEF-tilinpäätöksen kanssa on yksi yhtiöiden mietittävä asia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dirty="0"/>
              <a:t>Fiva suosittaa ESEF-tilinpäätökselle varmennuksen hankkimista </a:t>
            </a:r>
            <a:r>
              <a:rPr lang="fi-FI" dirty="0">
                <a:sym typeface="Wingdings" panose="05000000000000000000" pitchFamily="2" charset="2"/>
              </a:rPr>
              <a:t>Suomen Tilintarkastajat ry:n suosituksen mukaisesti</a:t>
            </a:r>
          </a:p>
          <a:p>
            <a:pPr lvl="2"/>
            <a:r>
              <a:rPr lang="fi-FI" dirty="0">
                <a:sym typeface="Wingdings" panose="05000000000000000000" pitchFamily="2" charset="2"/>
              </a:rPr>
              <a:t>EU:n komission tavoitteena on ESEF-muotoiset tilintarkastetut tilinpäätökset</a:t>
            </a:r>
          </a:p>
          <a:p>
            <a:pPr lvl="2"/>
            <a:r>
              <a:rPr lang="fi-FI" dirty="0">
                <a:sym typeface="Wingdings" panose="05000000000000000000" pitchFamily="2" charset="2"/>
              </a:rPr>
              <a:t>Ulkopuolisen tahon varmentamat XBRL-merkinnät edistää tietojen luotettavuutta</a:t>
            </a:r>
          </a:p>
          <a:p>
            <a:r>
              <a:rPr lang="fi-FI" dirty="0"/>
              <a:t>Tilinpäätöksen ja toimintakertomuksen rekisteröinnissä </a:t>
            </a:r>
            <a:r>
              <a:rPr lang="fi-FI" dirty="0" err="1"/>
              <a:t>PRH:lle</a:t>
            </a:r>
            <a:r>
              <a:rPr lang="fi-FI" dirty="0"/>
              <a:t> ei toistaiseksi muutoksia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2020 toimitus edelleenkin paperilla tai </a:t>
            </a:r>
            <a:r>
              <a:rPr lang="fi-FI" dirty="0" err="1">
                <a:sym typeface="Wingdings" panose="05000000000000000000" pitchFamily="2" charset="2"/>
              </a:rPr>
              <a:t>PDF:nä</a:t>
            </a:r>
            <a:endParaRPr lang="fi-FI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EU:n komission tavoitteena on, että ESEF-muotoinen tilinpäätös ja toimintakertomus kävisi myös kaupparekisteri-ilmoituksiin</a:t>
            </a:r>
          </a:p>
          <a:p>
            <a:pPr lvl="2"/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20336" y="6475205"/>
            <a:ext cx="1846114" cy="330302"/>
          </a:xfrm>
        </p:spPr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24.9.2020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</p:spPr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Riitta Pelkonen / Julkinen / SP/FIVA-EI RAJOITETTU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9A56-80A6-0041-ADBC-E6A6E7BC3244}" type="slidenum">
              <a:rPr lang="fi-FI" smtClean="0">
                <a:solidFill>
                  <a:srgbClr val="FFFFFF"/>
                </a:solidFill>
              </a:rPr>
              <a:pPr/>
              <a:t>15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57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11" y="446408"/>
            <a:ext cx="10730408" cy="871956"/>
          </a:xfrm>
        </p:spPr>
        <p:txBody>
          <a:bodyPr/>
          <a:lstStyle/>
          <a:p>
            <a:r>
              <a:rPr lang="fi-FI" dirty="0"/>
              <a:t>Komission uusi tiedonanto </a:t>
            </a:r>
            <a:r>
              <a:rPr lang="fi-FI" dirty="0" err="1"/>
              <a:t>ESEFistä</a:t>
            </a:r>
            <a:r>
              <a:rPr lang="fi-FI" dirty="0"/>
              <a:t> tulossa 9-10/2020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700" indent="0">
              <a:buNone/>
            </a:pPr>
            <a:r>
              <a:rPr lang="en-US" dirty="0" err="1"/>
              <a:t>Tiedonanto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sisältää</a:t>
            </a:r>
            <a:r>
              <a:rPr lang="en-US" dirty="0"/>
              <a:t> </a:t>
            </a:r>
            <a:r>
              <a:rPr lang="en-US" dirty="0" err="1"/>
              <a:t>seuraavia</a:t>
            </a:r>
            <a:r>
              <a:rPr lang="en-US" dirty="0"/>
              <a:t> </a:t>
            </a:r>
            <a:r>
              <a:rPr lang="en-US" dirty="0" err="1"/>
              <a:t>asioita</a:t>
            </a:r>
            <a:r>
              <a:rPr lang="en-US" dirty="0"/>
              <a:t>: </a:t>
            </a:r>
          </a:p>
          <a:p>
            <a:r>
              <a:rPr lang="en-US" dirty="0" err="1"/>
              <a:t>ESEFin</a:t>
            </a:r>
            <a:r>
              <a:rPr lang="en-US" dirty="0"/>
              <a:t> </a:t>
            </a:r>
            <a:r>
              <a:rPr lang="en-US" dirty="0" err="1"/>
              <a:t>varmennus</a:t>
            </a:r>
            <a:r>
              <a:rPr lang="en-US" dirty="0"/>
              <a:t>: </a:t>
            </a:r>
            <a:r>
              <a:rPr lang="en-US" dirty="0" err="1"/>
              <a:t>osana</a:t>
            </a:r>
            <a:r>
              <a:rPr lang="en-US" dirty="0"/>
              <a:t> </a:t>
            </a:r>
            <a:r>
              <a:rPr lang="en-US" dirty="0" err="1"/>
              <a:t>lakisääteistä</a:t>
            </a:r>
            <a:r>
              <a:rPr lang="en-US" dirty="0"/>
              <a:t> </a:t>
            </a:r>
            <a:r>
              <a:rPr lang="en-US" dirty="0" err="1"/>
              <a:t>tilintarkastusta</a:t>
            </a:r>
            <a:r>
              <a:rPr lang="en-US" dirty="0"/>
              <a:t> ja </a:t>
            </a:r>
            <a:r>
              <a:rPr lang="en-US" dirty="0" err="1"/>
              <a:t>raportti</a:t>
            </a:r>
            <a:r>
              <a:rPr lang="en-US" dirty="0"/>
              <a:t> </a:t>
            </a:r>
            <a:r>
              <a:rPr lang="en-US" dirty="0" err="1"/>
              <a:t>osana</a:t>
            </a:r>
            <a:r>
              <a:rPr lang="en-US" dirty="0"/>
              <a:t> </a:t>
            </a:r>
            <a:r>
              <a:rPr lang="en-US" dirty="0" err="1"/>
              <a:t>xHTML-dokumenttia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erikseen</a:t>
            </a:r>
            <a:r>
              <a:rPr lang="en-US" dirty="0"/>
              <a:t>?</a:t>
            </a:r>
          </a:p>
          <a:p>
            <a:pPr lvl="0"/>
            <a:r>
              <a:rPr lang="fi-FI" dirty="0"/>
              <a:t>Sähköisestä allekirjoituksesta suositus tms. </a:t>
            </a:r>
          </a:p>
          <a:p>
            <a:pPr lvl="0"/>
            <a:r>
              <a:rPr lang="en-US" dirty="0" err="1"/>
              <a:t>Tietoa</a:t>
            </a:r>
            <a:r>
              <a:rPr lang="en-US" dirty="0"/>
              <a:t> PDF-</a:t>
            </a:r>
            <a:r>
              <a:rPr lang="en-US" dirty="0" err="1"/>
              <a:t>versioiden</a:t>
            </a:r>
            <a:r>
              <a:rPr lang="en-US" dirty="0"/>
              <a:t> </a:t>
            </a:r>
            <a:r>
              <a:rPr lang="en-US" dirty="0" err="1"/>
              <a:t>käytöstä</a:t>
            </a:r>
            <a:r>
              <a:rPr lang="en-US" dirty="0"/>
              <a:t> </a:t>
            </a:r>
            <a:r>
              <a:rPr lang="en-US" dirty="0" err="1"/>
              <a:t>xHTML:n</a:t>
            </a:r>
            <a:r>
              <a:rPr lang="en-US" dirty="0"/>
              <a:t> </a:t>
            </a:r>
            <a:r>
              <a:rPr lang="en-US" dirty="0" err="1"/>
              <a:t>rinnalla</a:t>
            </a:r>
            <a:r>
              <a:rPr lang="en-US" dirty="0"/>
              <a:t> </a:t>
            </a:r>
            <a:r>
              <a:rPr lang="en-US" dirty="0" err="1"/>
              <a:t>OAM:ssä</a:t>
            </a:r>
            <a:r>
              <a:rPr lang="en-US" dirty="0"/>
              <a:t> ja </a:t>
            </a:r>
            <a:r>
              <a:rPr lang="en-US" dirty="0" err="1"/>
              <a:t>yhtiön</a:t>
            </a:r>
            <a:r>
              <a:rPr lang="en-US" dirty="0"/>
              <a:t> </a:t>
            </a:r>
            <a:r>
              <a:rPr lang="en-US" dirty="0" err="1"/>
              <a:t>nettisivuilla</a:t>
            </a:r>
            <a:r>
              <a:rPr lang="en-US" dirty="0"/>
              <a:t> </a:t>
            </a:r>
            <a:endParaRPr lang="fi-FI" dirty="0"/>
          </a:p>
          <a:p>
            <a:pPr lvl="0"/>
            <a:r>
              <a:rPr lang="fi-FI" dirty="0"/>
              <a:t>ESEF-tiedostojen soveltuvuus mm. kaupparekisterille raportointiin – suositus? 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24.9.2020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Riitta Pelkonen / Julkinen / SP/FIVA-EI RAJOITETTU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9A56-80A6-0041-ADBC-E6A6E7BC3244}" type="slidenum">
              <a:rPr lang="fi-FI" smtClean="0">
                <a:solidFill>
                  <a:srgbClr val="FFFFFF"/>
                </a:solidFill>
              </a:rPr>
              <a:pPr/>
              <a:t>16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517526"/>
            <a:ext cx="10668000" cy="4279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4C9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768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pPr marL="3200400" lvl="7" indent="0">
              <a:buNone/>
            </a:pPr>
            <a:r>
              <a:rPr lang="fi-FI" dirty="0"/>
              <a:t>Kiitos!</a:t>
            </a:r>
          </a:p>
          <a:p>
            <a:r>
              <a:rPr lang="fi-FI" dirty="0">
                <a:hlinkClick r:id="rId3"/>
              </a:rPr>
              <a:t>https://www.finanssivalvonta.fi/paaomamarkkinat/liikkeeseenlaskijat-ja-sijoittajat/esef_xbrl/</a:t>
            </a:r>
            <a:endParaRPr lang="fi-FI" dirty="0"/>
          </a:p>
          <a:p>
            <a:r>
              <a:rPr lang="fi-FI" dirty="0"/>
              <a:t>Linkki uusimpaan Markkinat-tiedotteeseen </a:t>
            </a:r>
            <a:r>
              <a:rPr lang="fi-FI" dirty="0">
                <a:hlinkClick r:id="rId4"/>
              </a:rPr>
              <a:t>https://www.finanssivalvonta.fi/globalassets/fi/tiedotteet-ja-julkaisut/julkaisut/markkinat_2020/markkinat_tiedote_1_2020.pdf</a:t>
            </a:r>
            <a:endParaRPr lang="fi-FI" dirty="0"/>
          </a:p>
          <a:p>
            <a:pPr marL="14700" indent="0">
              <a:buNone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65417" y="6492286"/>
            <a:ext cx="2201033" cy="296140"/>
          </a:xfrm>
        </p:spPr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24.9.2020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9A56-80A6-0041-ADBC-E6A6E7BC3244}" type="slidenum">
              <a:rPr lang="fi-FI" smtClean="0">
                <a:solidFill>
                  <a:srgbClr val="FFFFFF"/>
                </a:solidFill>
              </a:rPr>
              <a:pPr/>
              <a:t>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</p:spPr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Riitta Pelkonen / Julkinen / SP/FIVA-EI RAJOITETTU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07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Wingdings" panose="05000000000000000000" pitchFamily="2" charset="2"/>
              <a:buChar char="§"/>
            </a:pPr>
            <a:r>
              <a:rPr lang="fi-FI" sz="2400" dirty="0"/>
              <a:t>RTS – komission asetus – tekninen sääntelystandardi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sz="2400" dirty="0" err="1"/>
              <a:t>ESMAn</a:t>
            </a:r>
            <a:r>
              <a:rPr lang="fi-FI" sz="2400" dirty="0"/>
              <a:t> julkaisuja </a:t>
            </a:r>
            <a:r>
              <a:rPr lang="fi-FI" sz="2400" dirty="0" err="1"/>
              <a:t>ESEFistä</a:t>
            </a:r>
            <a:endParaRPr lang="fi-FI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fi-FI" sz="2400" dirty="0"/>
              <a:t>Liittymäpinnat listayhtiöiden säännölliseen tiedonantovelvollisuuteen (AML)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sz="2400" dirty="0" err="1"/>
              <a:t>ESEFin</a:t>
            </a:r>
            <a:r>
              <a:rPr lang="fi-FI" sz="2400" dirty="0"/>
              <a:t> alkutaipaleen haasteita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24.9.2020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</p:spPr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Riitta Pelkonen / Julkinen / SP/FIVA-EI RAJOITETTU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9A56-80A6-0041-ADBC-E6A6E7BC3244}" type="slidenum">
              <a:rPr lang="fi-FI" smtClean="0">
                <a:solidFill>
                  <a:srgbClr val="FFFFFF"/>
                </a:solidFill>
              </a:rPr>
              <a:pPr/>
              <a:t>2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9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018440" cy="953238"/>
          </a:xfrm>
        </p:spPr>
        <p:txBody>
          <a:bodyPr/>
          <a:lstStyle/>
          <a:p>
            <a:r>
              <a:rPr lang="fi-FI" dirty="0"/>
              <a:t>RTS - tekninen sääntelystandardi </a:t>
            </a:r>
            <a:r>
              <a:rPr lang="fi-FI" dirty="0" err="1"/>
              <a:t>ESEFistä</a:t>
            </a:r>
            <a:r>
              <a:rPr lang="fi-FI" dirty="0"/>
              <a:t> (komission asetus)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Artiklat 1-8 (s.1-4)</a:t>
            </a:r>
          </a:p>
          <a:p>
            <a:r>
              <a:rPr lang="fi-FI" dirty="0"/>
              <a:t>Liite I: Liitteiden selitykset</a:t>
            </a:r>
          </a:p>
          <a:p>
            <a:r>
              <a:rPr lang="fi-FI" dirty="0"/>
              <a:t>Liite II: Pakolliset merkinnät / päälaskelmat + yhtiöiden tunnistetiedot + liitetiedot</a:t>
            </a:r>
          </a:p>
          <a:p>
            <a:pPr lvl="1"/>
            <a:r>
              <a:rPr lang="fi-FI" dirty="0"/>
              <a:t>Taulukko 1 (2020) ja taulukko 2 (2022)</a:t>
            </a:r>
          </a:p>
          <a:p>
            <a:r>
              <a:rPr lang="fi-FI" dirty="0"/>
              <a:t>Liite III: XBRL-spesifikaatiot</a:t>
            </a:r>
          </a:p>
          <a:p>
            <a:r>
              <a:rPr lang="fi-FI" dirty="0"/>
              <a:t>Liite IV: </a:t>
            </a:r>
            <a:r>
              <a:rPr lang="fi-FI" dirty="0" err="1"/>
              <a:t>Merkitsemis</a:t>
            </a:r>
            <a:r>
              <a:rPr lang="fi-FI" dirty="0"/>
              <a:t>- ja ilmoitussäännöt (esim. kohta 10: päälaskelmien välisummia ei tarvitse ankkuroida)</a:t>
            </a:r>
          </a:p>
          <a:p>
            <a:r>
              <a:rPr lang="fi-FI" dirty="0"/>
              <a:t>Liite V: XBRL taksonomiatiedostot (s.24)</a:t>
            </a:r>
          </a:p>
          <a:p>
            <a:r>
              <a:rPr lang="fi-FI" dirty="0"/>
              <a:t>Liite VI: Taksonomia (s.25-1041)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24.9.2020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</p:spPr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Riitta Pelkonen / Julkinen / SP/FIVA-EI RAJOITETTU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9A56-80A6-0041-ADBC-E6A6E7BC3244}" type="slidenum">
              <a:rPr lang="fi-FI" smtClean="0">
                <a:solidFill>
                  <a:srgbClr val="FFFFFF"/>
                </a:solidFill>
              </a:rPr>
              <a:pPr/>
              <a:t>3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0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Taksonomiasta  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650257"/>
            <a:ext cx="10515600" cy="4330597"/>
          </a:xfrm>
        </p:spPr>
        <p:txBody>
          <a:bodyPr>
            <a:normAutofit/>
          </a:bodyPr>
          <a:lstStyle/>
          <a:p>
            <a:r>
              <a:rPr lang="fi-FI" dirty="0" err="1"/>
              <a:t>RTS:n</a:t>
            </a:r>
            <a:r>
              <a:rPr lang="fi-FI" dirty="0"/>
              <a:t> liitteenä (</a:t>
            </a:r>
            <a:r>
              <a:rPr lang="fi-FI" dirty="0" err="1"/>
              <a:t>Annex</a:t>
            </a:r>
            <a:r>
              <a:rPr lang="fi-FI" dirty="0"/>
              <a:t> VI) oleva taksonomia on vain juridisia tarkoituksia varten, sitä ei voi käyttää esim. taksonomian opiskeluun.</a:t>
            </a:r>
          </a:p>
          <a:p>
            <a:r>
              <a:rPr lang="fi-FI" dirty="0">
                <a:hlinkClick r:id="rId3"/>
              </a:rPr>
              <a:t>ESEF </a:t>
            </a:r>
            <a:r>
              <a:rPr lang="fi-FI" dirty="0" err="1">
                <a:hlinkClick r:id="rId3"/>
              </a:rPr>
              <a:t>Taxonomy</a:t>
            </a:r>
            <a:r>
              <a:rPr lang="fi-FI" dirty="0">
                <a:hlinkClick r:id="rId3"/>
              </a:rPr>
              <a:t> </a:t>
            </a:r>
            <a:r>
              <a:rPr lang="fi-FI" dirty="0" err="1">
                <a:hlinkClick r:id="rId3"/>
              </a:rPr>
              <a:t>files</a:t>
            </a:r>
            <a:r>
              <a:rPr lang="fi-FI" dirty="0">
                <a:hlinkClick r:id="rId3"/>
              </a:rPr>
              <a:t> 2019 </a:t>
            </a:r>
            <a:r>
              <a:rPr lang="fi-FI" dirty="0" err="1"/>
              <a:t>ESMAn</a:t>
            </a:r>
            <a:r>
              <a:rPr lang="fi-FI" dirty="0"/>
              <a:t> sivulta on tarkoitettu ohjelmistokäyttöön konekieliseen lukemiseen</a:t>
            </a:r>
          </a:p>
          <a:p>
            <a:pPr lvl="1"/>
            <a:r>
              <a:rPr lang="fi-FI" dirty="0"/>
              <a:t> saatavina kaikilla kielillä</a:t>
            </a:r>
          </a:p>
          <a:p>
            <a:r>
              <a:rPr lang="fi-FI" dirty="0"/>
              <a:t>Taksonomian sisällön opiskelu kannattaa aloittaa IFRS Foundationin XBRL-ohjeistuksesta</a:t>
            </a:r>
            <a:r>
              <a:rPr lang="en-GB" dirty="0"/>
              <a:t>: </a:t>
            </a:r>
          </a:p>
          <a:p>
            <a:pPr lvl="1"/>
            <a:r>
              <a:rPr lang="en-GB" u="sng" dirty="0">
                <a:hlinkClick r:id="rId4"/>
              </a:rPr>
              <a:t>https://www.ifrs.org/issued-standards/ifrs-taxonomy/#resources</a:t>
            </a:r>
            <a:r>
              <a:rPr lang="en-GB" dirty="0"/>
              <a:t> </a:t>
            </a:r>
            <a:endParaRPr lang="fi-FI" dirty="0"/>
          </a:p>
          <a:p>
            <a:r>
              <a:rPr lang="fi-FI" dirty="0"/>
              <a:t>Myös </a:t>
            </a:r>
            <a:r>
              <a:rPr lang="fi-FI" dirty="0" err="1"/>
              <a:t>Preparers</a:t>
            </a:r>
            <a:r>
              <a:rPr lang="fi-FI" dirty="0"/>
              <a:t> </a:t>
            </a:r>
            <a:r>
              <a:rPr lang="fi-FI" dirty="0" err="1"/>
              <a:t>guide</a:t>
            </a:r>
            <a:r>
              <a:rPr lang="fi-FI" dirty="0"/>
              <a:t> taksonomian käytöstä on hyödyllinen: </a:t>
            </a:r>
            <a:endParaRPr lang="en-GB" dirty="0">
              <a:hlinkClick r:id="rId5"/>
            </a:endParaRPr>
          </a:p>
          <a:p>
            <a:pPr lvl="1"/>
            <a:r>
              <a:rPr lang="en-GB" u="sng" dirty="0">
                <a:hlinkClick r:id="rId5"/>
              </a:rPr>
              <a:t>https://cdn.ifrs.org/-/media/feature/resources-for/preparers/xbrl-using-the-ifrs-taxonomy-a-preparers-guide-january-2019.pdf?la=en</a:t>
            </a:r>
            <a:endParaRPr lang="fi-FI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24.9.2020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</p:spPr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Riitta Pelkonen / Julkinen / SP/FIVA-EI RAJOITETTU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9A56-80A6-0041-ADBC-E6A6E7BC3244}" type="slidenum">
              <a:rPr lang="fi-FI" smtClean="0">
                <a:solidFill>
                  <a:srgbClr val="FFFFFF"/>
                </a:solidFill>
              </a:rPr>
              <a:pPr/>
              <a:t>4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4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RTS ja ESEF-</a:t>
            </a:r>
            <a:r>
              <a:rPr lang="en-GB" dirty="0" err="1"/>
              <a:t>taksonomiatiedostot</a:t>
            </a:r>
            <a:r>
              <a:rPr lang="en-GB" dirty="0"/>
              <a:t> (</a:t>
            </a:r>
            <a:r>
              <a:rPr lang="en-GB" dirty="0" err="1"/>
              <a:t>eri</a:t>
            </a:r>
            <a:r>
              <a:rPr lang="en-GB" dirty="0"/>
              <a:t> </a:t>
            </a:r>
            <a:r>
              <a:rPr lang="en-GB" dirty="0" err="1"/>
              <a:t>versiot</a:t>
            </a:r>
            <a:r>
              <a:rPr lang="en-GB" dirty="0"/>
              <a:t>)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</p:spPr>
        <p:txBody>
          <a:bodyPr/>
          <a:lstStyle/>
          <a:p>
            <a:r>
              <a:rPr lang="fi-FI"/>
              <a:t>Riitta Pelkonen / Julkinen / SP/FIVA-EI RAJOITETTU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9A56-80A6-0041-ADBC-E6A6E7BC3244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7428148" y="1720391"/>
            <a:ext cx="2808312" cy="63293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600" b="1" dirty="0">
                <a:solidFill>
                  <a:srgbClr val="004C93"/>
                </a:solidFill>
              </a:rPr>
              <a:t>ESMA </a:t>
            </a:r>
            <a:r>
              <a:rPr lang="fi-FI" sz="1600" b="1" dirty="0" err="1">
                <a:solidFill>
                  <a:srgbClr val="004C93"/>
                </a:solidFill>
              </a:rPr>
              <a:t>draft</a:t>
            </a:r>
            <a:r>
              <a:rPr lang="fi-FI" sz="1600" b="1" dirty="0">
                <a:solidFill>
                  <a:srgbClr val="004C93"/>
                </a:solidFill>
              </a:rPr>
              <a:t> RTS </a:t>
            </a:r>
            <a:r>
              <a:rPr lang="fi-FI" sz="1600" b="1" dirty="0" err="1">
                <a:solidFill>
                  <a:srgbClr val="004C93"/>
                </a:solidFill>
              </a:rPr>
              <a:t>publication</a:t>
            </a:r>
            <a:r>
              <a:rPr lang="fi-FI" sz="1600" b="1" dirty="0">
                <a:solidFill>
                  <a:srgbClr val="004C93"/>
                </a:solidFill>
              </a:rPr>
              <a:t> in  6/2020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92344" y="6559246"/>
            <a:ext cx="1774106" cy="150706"/>
          </a:xfrm>
        </p:spPr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24.9.2020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38200" y="4202948"/>
            <a:ext cx="2808312" cy="1059591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600" b="1" dirty="0">
                <a:solidFill>
                  <a:srgbClr val="004C93"/>
                </a:solidFill>
              </a:rPr>
              <a:t>ESEF </a:t>
            </a:r>
            <a:r>
              <a:rPr lang="fi-FI" sz="1600" b="1" dirty="0" err="1">
                <a:solidFill>
                  <a:srgbClr val="004C93"/>
                </a:solidFill>
              </a:rPr>
              <a:t>taxonomy</a:t>
            </a:r>
            <a:r>
              <a:rPr lang="fi-FI" sz="1600" b="1" dirty="0">
                <a:solidFill>
                  <a:srgbClr val="004C93"/>
                </a:solidFill>
              </a:rPr>
              <a:t> </a:t>
            </a:r>
            <a:r>
              <a:rPr lang="fi-FI" sz="1600" b="1" dirty="0" err="1">
                <a:solidFill>
                  <a:srgbClr val="004C93"/>
                </a:solidFill>
              </a:rPr>
              <a:t>files</a:t>
            </a:r>
            <a:r>
              <a:rPr lang="fi-FI" sz="1600" b="1" dirty="0">
                <a:solidFill>
                  <a:srgbClr val="004C93"/>
                </a:solidFill>
              </a:rPr>
              <a:t> 2017 </a:t>
            </a:r>
            <a:r>
              <a:rPr lang="fi-FI" sz="1600" b="1" dirty="0" err="1">
                <a:solidFill>
                  <a:srgbClr val="004C93"/>
                </a:solidFill>
              </a:rPr>
              <a:t>published</a:t>
            </a:r>
            <a:r>
              <a:rPr lang="fi-FI" sz="1600" b="1" dirty="0">
                <a:solidFill>
                  <a:srgbClr val="004C93"/>
                </a:solidFill>
              </a:rPr>
              <a:t> </a:t>
            </a:r>
            <a:r>
              <a:rPr lang="fi-FI" sz="1600" b="1" dirty="0" err="1">
                <a:solidFill>
                  <a:srgbClr val="004C93"/>
                </a:solidFill>
              </a:rPr>
              <a:t>by</a:t>
            </a:r>
            <a:r>
              <a:rPr lang="fi-FI" sz="1600" b="1" dirty="0">
                <a:solidFill>
                  <a:srgbClr val="004C93"/>
                </a:solidFill>
              </a:rPr>
              <a:t> ESMA in 3/2019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042" y="2824163"/>
            <a:ext cx="2808312" cy="90794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600" b="1" dirty="0">
                <a:solidFill>
                  <a:srgbClr val="004C93"/>
                </a:solidFill>
              </a:rPr>
              <a:t>RTS </a:t>
            </a:r>
            <a:r>
              <a:rPr lang="fi-FI" sz="1600" b="1" dirty="0" err="1">
                <a:solidFill>
                  <a:srgbClr val="004C93"/>
                </a:solidFill>
              </a:rPr>
              <a:t>became</a:t>
            </a:r>
            <a:r>
              <a:rPr lang="fi-FI" sz="1600" b="1" dirty="0">
                <a:solidFill>
                  <a:srgbClr val="004C93"/>
                </a:solidFill>
              </a:rPr>
              <a:t> EU </a:t>
            </a:r>
            <a:r>
              <a:rPr lang="fi-FI" sz="1600" b="1" dirty="0" err="1">
                <a:solidFill>
                  <a:srgbClr val="004C93"/>
                </a:solidFill>
              </a:rPr>
              <a:t>law</a:t>
            </a:r>
            <a:r>
              <a:rPr lang="fi-FI" sz="1600" b="1" dirty="0">
                <a:solidFill>
                  <a:srgbClr val="004C93"/>
                </a:solidFill>
              </a:rPr>
              <a:t> in 6/2019 (Komission asetus) 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7309" y="2770598"/>
            <a:ext cx="2808312" cy="13064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600" b="1" dirty="0">
                <a:solidFill>
                  <a:schemeClr val="tx2">
                    <a:lumMod val="75000"/>
                  </a:schemeClr>
                </a:solidFill>
                <a:hlinkClick r:id="rId3"/>
              </a:rPr>
              <a:t>RTS</a:t>
            </a:r>
            <a:r>
              <a:rPr lang="fi-FI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i-FI" sz="1600" b="1" dirty="0" err="1">
                <a:solidFill>
                  <a:schemeClr val="tx2">
                    <a:lumMod val="75000"/>
                  </a:schemeClr>
                </a:solidFill>
              </a:rPr>
              <a:t>became</a:t>
            </a:r>
            <a:r>
              <a:rPr lang="fi-FI" sz="1600" b="1" dirty="0">
                <a:solidFill>
                  <a:schemeClr val="tx2">
                    <a:lumMod val="75000"/>
                  </a:schemeClr>
                </a:solidFill>
              </a:rPr>
              <a:t> EU </a:t>
            </a:r>
            <a:r>
              <a:rPr lang="fi-FI" sz="1600" b="1" dirty="0" err="1">
                <a:solidFill>
                  <a:schemeClr val="tx2">
                    <a:lumMod val="75000"/>
                  </a:schemeClr>
                </a:solidFill>
              </a:rPr>
              <a:t>law</a:t>
            </a:r>
            <a:r>
              <a:rPr lang="fi-FI" sz="1600" b="1" dirty="0">
                <a:solidFill>
                  <a:schemeClr val="tx2">
                    <a:lumMod val="75000"/>
                  </a:schemeClr>
                </a:solidFill>
              </a:rPr>
              <a:t> in 12/2019 (Komission asetus (</a:t>
            </a:r>
            <a:r>
              <a:rPr lang="fi-FI" sz="1600" b="1" dirty="0">
                <a:solidFill>
                  <a:schemeClr val="tx2">
                    <a:lumMod val="75000"/>
                  </a:schemeClr>
                </a:solidFill>
                <a:hlinkClick r:id="rId4"/>
              </a:rPr>
              <a:t>EU) 2019/815</a:t>
            </a:r>
            <a:r>
              <a:rPr lang="fi-FI" sz="1600" b="1" dirty="0">
                <a:solidFill>
                  <a:schemeClr val="tx2">
                    <a:lumMod val="75000"/>
                  </a:schemeClr>
                </a:solidFill>
              </a:rPr>
              <a:t>) (sovelletaan vuoden 2020 raportointiin) </a:t>
            </a:r>
            <a:endParaRPr lang="fi-FI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8626" y="1720390"/>
            <a:ext cx="2767886" cy="648181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600" b="1" dirty="0">
                <a:solidFill>
                  <a:srgbClr val="004C93"/>
                </a:solidFill>
              </a:rPr>
              <a:t>ESMA </a:t>
            </a:r>
            <a:r>
              <a:rPr lang="fi-FI" sz="1600" b="1" dirty="0" err="1">
                <a:solidFill>
                  <a:srgbClr val="004C93"/>
                </a:solidFill>
              </a:rPr>
              <a:t>draft</a:t>
            </a:r>
            <a:r>
              <a:rPr lang="fi-FI" sz="1600" b="1" dirty="0">
                <a:solidFill>
                  <a:srgbClr val="004C93"/>
                </a:solidFill>
              </a:rPr>
              <a:t> RTS </a:t>
            </a:r>
            <a:r>
              <a:rPr lang="fi-FI" sz="1600" b="1" dirty="0" err="1">
                <a:solidFill>
                  <a:srgbClr val="004C93"/>
                </a:solidFill>
              </a:rPr>
              <a:t>publication</a:t>
            </a:r>
            <a:r>
              <a:rPr lang="fi-FI" sz="1600" b="1" dirty="0">
                <a:solidFill>
                  <a:srgbClr val="004C93"/>
                </a:solidFill>
              </a:rPr>
              <a:t> 12/2017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31619" y="4202949"/>
            <a:ext cx="2808312" cy="1530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600" b="1" dirty="0">
                <a:solidFill>
                  <a:srgbClr val="004C93"/>
                </a:solidFill>
                <a:hlinkClick r:id="rId5"/>
              </a:rPr>
              <a:t>ESEF </a:t>
            </a:r>
            <a:r>
              <a:rPr lang="fi-FI" sz="1600" b="1" dirty="0" err="1">
                <a:solidFill>
                  <a:srgbClr val="004C93"/>
                </a:solidFill>
                <a:hlinkClick r:id="rId5"/>
              </a:rPr>
              <a:t>Taxonomy</a:t>
            </a:r>
            <a:r>
              <a:rPr lang="fi-FI" sz="1600" b="1" dirty="0">
                <a:solidFill>
                  <a:srgbClr val="004C93"/>
                </a:solidFill>
                <a:hlinkClick r:id="rId5"/>
              </a:rPr>
              <a:t> </a:t>
            </a:r>
            <a:r>
              <a:rPr lang="fi-FI" sz="1600" b="1" dirty="0" err="1">
                <a:solidFill>
                  <a:srgbClr val="004C93"/>
                </a:solidFill>
                <a:hlinkClick r:id="rId5"/>
              </a:rPr>
              <a:t>files</a:t>
            </a:r>
            <a:r>
              <a:rPr lang="fi-FI" sz="1600" b="1" dirty="0">
                <a:solidFill>
                  <a:srgbClr val="004C93"/>
                </a:solidFill>
                <a:hlinkClick r:id="rId5"/>
              </a:rPr>
              <a:t> 2019 </a:t>
            </a:r>
            <a:r>
              <a:rPr lang="fi-FI" sz="1600" b="1" dirty="0" err="1">
                <a:solidFill>
                  <a:srgbClr val="004C93"/>
                </a:solidFill>
              </a:rPr>
              <a:t>published</a:t>
            </a:r>
            <a:r>
              <a:rPr lang="fi-FI" sz="1600" b="1" dirty="0">
                <a:solidFill>
                  <a:srgbClr val="004C93"/>
                </a:solidFill>
              </a:rPr>
              <a:t> </a:t>
            </a:r>
            <a:r>
              <a:rPr lang="fi-FI" sz="1600" b="1" dirty="0" err="1">
                <a:solidFill>
                  <a:srgbClr val="004C93"/>
                </a:solidFill>
              </a:rPr>
              <a:t>by</a:t>
            </a:r>
            <a:r>
              <a:rPr lang="fi-FI" sz="1600" b="1" dirty="0">
                <a:solidFill>
                  <a:srgbClr val="004C93"/>
                </a:solidFill>
              </a:rPr>
              <a:t> ESMA  in 12/2019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>
                <a:solidFill>
                  <a:srgbClr val="004C93"/>
                </a:solidFill>
              </a:rPr>
              <a:t>Tämä taksonomia soveltuu tilikauden 2020 raportointiin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31619" y="1705251"/>
            <a:ext cx="2776899" cy="648071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600" b="1" dirty="0">
                <a:solidFill>
                  <a:srgbClr val="004C93"/>
                </a:solidFill>
              </a:rPr>
              <a:t>ESMA </a:t>
            </a:r>
            <a:r>
              <a:rPr lang="fi-FI" sz="1600" b="1" dirty="0" err="1">
                <a:solidFill>
                  <a:srgbClr val="004C93"/>
                </a:solidFill>
              </a:rPr>
              <a:t>draft</a:t>
            </a:r>
            <a:r>
              <a:rPr lang="fi-FI" sz="1600" b="1" dirty="0">
                <a:solidFill>
                  <a:srgbClr val="004C93"/>
                </a:solidFill>
              </a:rPr>
              <a:t> RTS </a:t>
            </a:r>
            <a:r>
              <a:rPr lang="fi-FI" sz="1600" b="1" dirty="0" err="1">
                <a:solidFill>
                  <a:srgbClr val="004C93"/>
                </a:solidFill>
              </a:rPr>
              <a:t>publication</a:t>
            </a:r>
            <a:r>
              <a:rPr lang="fi-FI" sz="1600" b="1" dirty="0">
                <a:solidFill>
                  <a:srgbClr val="004C93"/>
                </a:solidFill>
              </a:rPr>
              <a:t> in  6/2019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28148" y="2776886"/>
            <a:ext cx="3528392" cy="130018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600" b="1" dirty="0">
                <a:solidFill>
                  <a:srgbClr val="004C93"/>
                </a:solidFill>
              </a:rPr>
              <a:t>RTS </a:t>
            </a:r>
            <a:r>
              <a:rPr lang="fi-FI" sz="1600" b="1" dirty="0" err="1">
                <a:solidFill>
                  <a:srgbClr val="004C93"/>
                </a:solidFill>
              </a:rPr>
              <a:t>becomes</a:t>
            </a:r>
            <a:r>
              <a:rPr lang="fi-FI" sz="1600" b="1" dirty="0">
                <a:solidFill>
                  <a:srgbClr val="004C93"/>
                </a:solidFill>
              </a:rPr>
              <a:t> EU </a:t>
            </a:r>
            <a:r>
              <a:rPr lang="fi-FI" sz="1600" b="1" dirty="0" err="1">
                <a:solidFill>
                  <a:srgbClr val="004C93"/>
                </a:solidFill>
              </a:rPr>
              <a:t>law</a:t>
            </a:r>
            <a:r>
              <a:rPr lang="fi-FI" sz="1600" b="1" dirty="0">
                <a:solidFill>
                  <a:srgbClr val="004C93"/>
                </a:solidFill>
              </a:rPr>
              <a:t> in Q4/2020 (sovelletaan 1.1.2021 alkavilta tilikausilta, aikaisempi soveltaminen sallittu)</a:t>
            </a:r>
            <a:r>
              <a:rPr lang="fi-FI" sz="1400" b="1" dirty="0">
                <a:solidFill>
                  <a:srgbClr val="004C93"/>
                </a:solidFill>
              </a:rPr>
              <a:t>. Muutos edelliseen nähden vain taksonomia.</a:t>
            </a:r>
            <a:endParaRPr lang="fi-FI" sz="900" b="1" dirty="0">
              <a:solidFill>
                <a:srgbClr val="004C93"/>
              </a:solidFill>
            </a:endParaRPr>
          </a:p>
          <a:p>
            <a:r>
              <a:rPr lang="fi-FI" sz="1600" b="1" dirty="0">
                <a:solidFill>
                  <a:srgbClr val="004C93"/>
                </a:solidFill>
              </a:rPr>
              <a:t> 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28148" y="4221088"/>
            <a:ext cx="3564395" cy="1799769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600" b="1" dirty="0">
                <a:solidFill>
                  <a:srgbClr val="004C93"/>
                </a:solidFill>
              </a:rPr>
              <a:t>ESEF </a:t>
            </a:r>
            <a:r>
              <a:rPr lang="fi-FI" sz="1600" b="1" dirty="0" err="1">
                <a:solidFill>
                  <a:srgbClr val="004C93"/>
                </a:solidFill>
              </a:rPr>
              <a:t>Taxonomy</a:t>
            </a:r>
            <a:r>
              <a:rPr lang="fi-FI" sz="1600" b="1" dirty="0">
                <a:solidFill>
                  <a:srgbClr val="004C93"/>
                </a:solidFill>
              </a:rPr>
              <a:t> </a:t>
            </a:r>
            <a:r>
              <a:rPr lang="fi-FI" sz="1600" b="1" dirty="0" err="1">
                <a:solidFill>
                  <a:srgbClr val="004C93"/>
                </a:solidFill>
              </a:rPr>
              <a:t>files</a:t>
            </a:r>
            <a:r>
              <a:rPr lang="fi-FI" sz="1600" b="1" dirty="0">
                <a:solidFill>
                  <a:srgbClr val="004C93"/>
                </a:solidFill>
              </a:rPr>
              <a:t> 2020 to </a:t>
            </a:r>
            <a:r>
              <a:rPr lang="fi-FI" sz="1600" b="1" dirty="0" err="1">
                <a:solidFill>
                  <a:srgbClr val="004C93"/>
                </a:solidFill>
              </a:rPr>
              <a:t>be</a:t>
            </a:r>
            <a:r>
              <a:rPr lang="fi-FI" sz="1600" b="1" dirty="0">
                <a:solidFill>
                  <a:srgbClr val="004C93"/>
                </a:solidFill>
              </a:rPr>
              <a:t> </a:t>
            </a:r>
            <a:r>
              <a:rPr lang="fi-FI" sz="1600" b="1" dirty="0" err="1">
                <a:solidFill>
                  <a:srgbClr val="004C93"/>
                </a:solidFill>
              </a:rPr>
              <a:t>published</a:t>
            </a:r>
            <a:r>
              <a:rPr lang="fi-FI" sz="1600" b="1" dirty="0">
                <a:solidFill>
                  <a:srgbClr val="004C93"/>
                </a:solidFill>
              </a:rPr>
              <a:t> </a:t>
            </a:r>
            <a:r>
              <a:rPr lang="fi-FI" sz="1600" b="1" dirty="0" err="1">
                <a:solidFill>
                  <a:srgbClr val="004C93"/>
                </a:solidFill>
              </a:rPr>
              <a:t>by</a:t>
            </a:r>
            <a:r>
              <a:rPr lang="fi-FI" sz="1600" b="1" dirty="0">
                <a:solidFill>
                  <a:srgbClr val="004C93"/>
                </a:solidFill>
              </a:rPr>
              <a:t> ESMA in Q4/2020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Sovelletaan 1.1.2021 alkavilta tilikausilta, aikaisempi soveltaminen sallittu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Helpotus tehty helpottamaan raportointitaakkaa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12" idx="2"/>
            <a:endCxn id="10" idx="0"/>
          </p:cNvCxnSpPr>
          <p:nvPr/>
        </p:nvCxnSpPr>
        <p:spPr>
          <a:xfrm flipH="1">
            <a:off x="2210198" y="2368571"/>
            <a:ext cx="52371" cy="455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1" idx="0"/>
          </p:cNvCxnSpPr>
          <p:nvPr/>
        </p:nvCxnSpPr>
        <p:spPr>
          <a:xfrm>
            <a:off x="5513659" y="2404716"/>
            <a:ext cx="87806" cy="365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2"/>
            <a:endCxn id="16" idx="0"/>
          </p:cNvCxnSpPr>
          <p:nvPr/>
        </p:nvCxnSpPr>
        <p:spPr>
          <a:xfrm>
            <a:off x="8832304" y="2353323"/>
            <a:ext cx="360040" cy="423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80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ESMAn</a:t>
            </a:r>
            <a:r>
              <a:rPr lang="fi-FI" dirty="0"/>
              <a:t> julkaisuja </a:t>
            </a:r>
            <a:r>
              <a:rPr lang="fi-FI" dirty="0" err="1"/>
              <a:t>ESEFistä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24.9.2020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</p:spPr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Riitta Pelkonen / Julkinen / SP/FIVA-EI RAJOITETTU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9A56-80A6-0041-ADBC-E6A6E7BC3244}" type="slidenum">
              <a:rPr lang="fi-FI" smtClean="0">
                <a:solidFill>
                  <a:srgbClr val="FFFFFF"/>
                </a:solidFill>
              </a:rPr>
              <a:pPr/>
              <a:t>6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7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ESEF Reporting </a:t>
            </a:r>
            <a:r>
              <a:rPr lang="fi-FI" dirty="0" err="1"/>
              <a:t>Manual</a:t>
            </a:r>
            <a:r>
              <a:rPr lang="fi-FI" dirty="0"/>
              <a:t> päivitetty 7/2020  - nostoja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XBRL-merkintä pakollista vain oman tilinpäätöksen kielellä (suomi tai ruotsi)</a:t>
            </a:r>
          </a:p>
          <a:p>
            <a:r>
              <a:rPr lang="fi-FI" dirty="0"/>
              <a:t>Laajennukset (</a:t>
            </a:r>
            <a:r>
              <a:rPr lang="fi-FI" dirty="0" err="1"/>
              <a:t>extensions</a:t>
            </a:r>
            <a:r>
              <a:rPr lang="fi-FI" dirty="0"/>
              <a:t>)  ja ankkurointi vain päälaskelmissa pakollista (RTS: päälaskelmien välisummia ei tarvitse ankkuroida)</a:t>
            </a:r>
          </a:p>
          <a:p>
            <a:r>
              <a:rPr lang="fi-FI" dirty="0"/>
              <a:t>ESEF-taksonomia sisältää </a:t>
            </a:r>
            <a:r>
              <a:rPr lang="fi-FI" dirty="0" err="1"/>
              <a:t>EUssa</a:t>
            </a:r>
            <a:r>
              <a:rPr lang="fi-FI" dirty="0"/>
              <a:t> sekä hyväksytyt että hyväksymättömät IFRS-standardit  – käytä kuitenkin vain hyväksyttyjen standardien XBRL-merkkejä</a:t>
            </a:r>
          </a:p>
          <a:p>
            <a:r>
              <a:rPr lang="fi-FI" dirty="0"/>
              <a:t>Raportointivuotta edeltävän vertailuvuoden tiedot myös merkittävä XBRL-merkein</a:t>
            </a:r>
          </a:p>
          <a:p>
            <a:pPr marL="288000" lvl="1" indent="0">
              <a:buNone/>
            </a:pPr>
            <a:r>
              <a:rPr lang="fi-FI" dirty="0"/>
              <a:t>– taksonomia sama molemmille vuosille. </a:t>
            </a:r>
          </a:p>
          <a:p>
            <a:r>
              <a:rPr lang="en-US" dirty="0" err="1"/>
              <a:t>Etumerkit</a:t>
            </a:r>
            <a:r>
              <a:rPr lang="en-US" dirty="0"/>
              <a:t>: </a:t>
            </a:r>
            <a:r>
              <a:rPr lang="en-US" dirty="0" err="1"/>
              <a:t>Tuotot</a:t>
            </a:r>
            <a:r>
              <a:rPr lang="en-US" dirty="0"/>
              <a:t> ja </a:t>
            </a:r>
            <a:r>
              <a:rPr lang="en-US" dirty="0" err="1"/>
              <a:t>kulut</a:t>
            </a:r>
            <a:r>
              <a:rPr lang="en-US" dirty="0"/>
              <a:t> </a:t>
            </a:r>
            <a:r>
              <a:rPr lang="en-US" dirty="0" err="1"/>
              <a:t>molemmat</a:t>
            </a:r>
            <a:r>
              <a:rPr lang="en-US" dirty="0"/>
              <a:t> </a:t>
            </a:r>
            <a:r>
              <a:rPr lang="en-US" dirty="0" err="1"/>
              <a:t>positiivisia</a:t>
            </a:r>
            <a:r>
              <a:rPr lang="en-US" dirty="0"/>
              <a:t> </a:t>
            </a:r>
            <a:r>
              <a:rPr lang="en-US" dirty="0" err="1"/>
              <a:t>numeroita</a:t>
            </a:r>
            <a:r>
              <a:rPr lang="en-US" dirty="0"/>
              <a:t>, </a:t>
            </a:r>
            <a:r>
              <a:rPr lang="en-US" dirty="0" err="1"/>
              <a:t>erottelu</a:t>
            </a:r>
            <a:r>
              <a:rPr lang="en-US" dirty="0"/>
              <a:t> </a:t>
            </a:r>
            <a:r>
              <a:rPr lang="en-US" dirty="0" err="1"/>
              <a:t>tapahtuu</a:t>
            </a:r>
            <a:r>
              <a:rPr lang="en-US" dirty="0"/>
              <a:t> debit/credit balance </a:t>
            </a:r>
            <a:r>
              <a:rPr lang="en-US" dirty="0" err="1"/>
              <a:t>attribuuttien</a:t>
            </a:r>
            <a:r>
              <a:rPr lang="en-US" dirty="0"/>
              <a:t> </a:t>
            </a:r>
            <a:r>
              <a:rPr lang="en-US" dirty="0" err="1"/>
              <a:t>avulla</a:t>
            </a:r>
            <a:endParaRPr lang="en-US" dirty="0"/>
          </a:p>
          <a:p>
            <a:r>
              <a:rPr lang="fi-FI" dirty="0" err="1"/>
              <a:t>OAM:ään</a:t>
            </a:r>
            <a:r>
              <a:rPr lang="fi-FI" dirty="0"/>
              <a:t> toimitettava </a:t>
            </a:r>
            <a:r>
              <a:rPr lang="fi-FI" dirty="0" err="1"/>
              <a:t>zip-file</a:t>
            </a:r>
            <a:r>
              <a:rPr lang="fi-FI" dirty="0"/>
              <a:t> ei saa sisältää ”</a:t>
            </a:r>
            <a:r>
              <a:rPr lang="fi-FI" dirty="0" err="1"/>
              <a:t>executable</a:t>
            </a:r>
            <a:r>
              <a:rPr lang="fi-FI" dirty="0"/>
              <a:t> koodia”</a:t>
            </a:r>
          </a:p>
          <a:p>
            <a:pPr lvl="1"/>
            <a:r>
              <a:rPr lang="fi-FI" dirty="0" err="1"/>
              <a:t>iXBRL</a:t>
            </a:r>
            <a:r>
              <a:rPr lang="fi-FI" dirty="0"/>
              <a:t> </a:t>
            </a:r>
            <a:r>
              <a:rPr lang="fi-FI" dirty="0" err="1"/>
              <a:t>Viewer</a:t>
            </a:r>
            <a:r>
              <a:rPr lang="fi-FI" dirty="0"/>
              <a:t> sisältää yleensä ”</a:t>
            </a:r>
            <a:r>
              <a:rPr lang="fi-FI" dirty="0" err="1"/>
              <a:t>executable</a:t>
            </a:r>
            <a:r>
              <a:rPr lang="fi-FI" dirty="0"/>
              <a:t> koodia”, siksi sitä ei siis saa sisällyttää </a:t>
            </a:r>
            <a:r>
              <a:rPr lang="fi-FI" dirty="0" err="1"/>
              <a:t>OAM:ään</a:t>
            </a:r>
            <a:r>
              <a:rPr lang="fi-FI" dirty="0"/>
              <a:t> toimitettavaan </a:t>
            </a:r>
            <a:r>
              <a:rPr lang="fi-FI" dirty="0" err="1"/>
              <a:t>zip</a:t>
            </a:r>
            <a:r>
              <a:rPr lang="fi-FI" dirty="0"/>
              <a:t>-pakettiin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24.9.2020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</p:spPr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Riitta Pelkonen / Julkinen / SP/FIVA-EI RAJOITETTU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9A56-80A6-0041-ADBC-E6A6E7BC3244}" type="slidenum">
              <a:rPr lang="fi-FI" smtClean="0">
                <a:solidFill>
                  <a:srgbClr val="FFFFFF"/>
                </a:solidFill>
              </a:rPr>
              <a:pPr/>
              <a:t>7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28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ESMAn</a:t>
            </a:r>
            <a:r>
              <a:rPr lang="fi-FI" dirty="0"/>
              <a:t> muita julkaisuja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i-FI" dirty="0"/>
          </a:p>
          <a:p>
            <a:r>
              <a:rPr lang="fi-FI" dirty="0">
                <a:hlinkClick r:id="rId3"/>
              </a:rPr>
              <a:t>ESEF </a:t>
            </a:r>
            <a:r>
              <a:rPr lang="fi-FI" dirty="0" err="1">
                <a:hlinkClick r:id="rId3"/>
              </a:rPr>
              <a:t>Conformance</a:t>
            </a:r>
            <a:r>
              <a:rPr lang="fi-FI" dirty="0">
                <a:hlinkClick r:id="rId3"/>
              </a:rPr>
              <a:t> </a:t>
            </a:r>
            <a:r>
              <a:rPr lang="fi-FI" dirty="0" err="1">
                <a:hlinkClick r:id="rId3"/>
              </a:rPr>
              <a:t>Suite</a:t>
            </a:r>
            <a:endParaRPr lang="fi-FI" dirty="0">
              <a:hlinkClick r:id="rId3"/>
            </a:endParaRPr>
          </a:p>
          <a:p>
            <a:pPr lvl="1"/>
            <a:r>
              <a:rPr lang="fi-FI" dirty="0"/>
              <a:t>ohjelmiston ESEF-sopivuuden testipaketti</a:t>
            </a:r>
          </a:p>
          <a:p>
            <a:pPr lvl="1"/>
            <a:r>
              <a:rPr lang="fi-FI" dirty="0"/>
              <a:t>raportoivien yhtiöiden ja ohjelmistotoimittajien käyttöön</a:t>
            </a:r>
          </a:p>
          <a:p>
            <a:r>
              <a:rPr lang="fi-FI" dirty="0">
                <a:hlinkClick r:id="rId4"/>
              </a:rPr>
              <a:t>GLEIF esimerkki </a:t>
            </a:r>
            <a:r>
              <a:rPr lang="fi-FI" dirty="0" err="1">
                <a:hlinkClick r:id="rId4"/>
              </a:rPr>
              <a:t>zip</a:t>
            </a:r>
            <a:r>
              <a:rPr lang="fi-FI" dirty="0">
                <a:hlinkClick r:id="rId4"/>
              </a:rPr>
              <a:t>-tiedostosta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Esimerkki </a:t>
            </a:r>
            <a:r>
              <a:rPr lang="fi-FI" dirty="0" err="1"/>
              <a:t>zip</a:t>
            </a:r>
            <a:r>
              <a:rPr lang="fi-FI" dirty="0"/>
              <a:t>-tiedostosta on laadittu yhteistyössä Global LEI Foundationin (GLEIF) kanssa ja sen tarkoituksena on antaa yhtiöille esimerkki kansalliseen tiedotevarastoon (OAM) toimitettavasta ESEF-muotoisesta tilinpäätöksestä ja toimintakertomuksesta</a:t>
            </a:r>
          </a:p>
          <a:p>
            <a:pPr lvl="1"/>
            <a:r>
              <a:rPr lang="fi-FI" dirty="0" err="1"/>
              <a:t>ESMAn</a:t>
            </a:r>
            <a:r>
              <a:rPr lang="fi-FI" dirty="0"/>
              <a:t> verkkosivuilla oleva </a:t>
            </a:r>
            <a:r>
              <a:rPr lang="fi-FI" dirty="0" err="1"/>
              <a:t>zip-file</a:t>
            </a:r>
            <a:r>
              <a:rPr lang="fi-FI" dirty="0"/>
              <a:t> on ESEF Reporting </a:t>
            </a:r>
            <a:r>
              <a:rPr lang="fi-FI" dirty="0" err="1"/>
              <a:t>Manualin</a:t>
            </a:r>
            <a:r>
              <a:rPr lang="fi-FI" dirty="0"/>
              <a:t> mukainen – ei sisällä </a:t>
            </a:r>
            <a:r>
              <a:rPr lang="fi-FI" dirty="0" err="1"/>
              <a:t>iXBRL</a:t>
            </a:r>
            <a:r>
              <a:rPr lang="fi-FI" dirty="0"/>
              <a:t> </a:t>
            </a:r>
            <a:r>
              <a:rPr lang="fi-FI" dirty="0" err="1"/>
              <a:t>Vieweria</a:t>
            </a:r>
            <a:r>
              <a:rPr lang="fi-FI" dirty="0"/>
              <a:t>, joten XBRL-merkit ei näkyvissä</a:t>
            </a:r>
          </a:p>
          <a:p>
            <a:pPr lvl="1"/>
            <a:r>
              <a:rPr lang="fi-FI" dirty="0" err="1"/>
              <a:t>ESMAn</a:t>
            </a:r>
            <a:r>
              <a:rPr lang="fi-FI" dirty="0"/>
              <a:t> sivuilta linkki </a:t>
            </a:r>
            <a:r>
              <a:rPr lang="fi-FI" dirty="0" err="1"/>
              <a:t>GLEIFn</a:t>
            </a:r>
            <a:r>
              <a:rPr lang="fi-FI" dirty="0"/>
              <a:t> omille sivuille, jossa voit avata tilinpäätöksen </a:t>
            </a:r>
            <a:r>
              <a:rPr lang="fi-FI" dirty="0" err="1"/>
              <a:t>iXBRL</a:t>
            </a:r>
            <a:r>
              <a:rPr lang="fi-FI" dirty="0"/>
              <a:t> </a:t>
            </a:r>
            <a:r>
              <a:rPr lang="fi-FI" dirty="0" err="1"/>
              <a:t>Viewerin</a:t>
            </a:r>
            <a:r>
              <a:rPr lang="fi-FI" dirty="0"/>
              <a:t> kautta, jolloin myös XBRL-merkit siten näkyvissä </a:t>
            </a:r>
            <a:r>
              <a:rPr lang="fi-FI" dirty="0">
                <a:hlinkClick r:id="rId5"/>
              </a:rPr>
              <a:t>https://www.gleif.org/en/about/governance/annual-report</a:t>
            </a:r>
            <a:endParaRPr lang="fi-FI" dirty="0"/>
          </a:p>
          <a:p>
            <a:pPr lvl="1"/>
            <a:r>
              <a:rPr lang="fi-FI" dirty="0" err="1"/>
              <a:t>GLEIFin</a:t>
            </a:r>
            <a:r>
              <a:rPr lang="fi-FI" dirty="0"/>
              <a:t> vuosikertomus sisältää muitakin osia kuin tilinpäätöksen ja toimintakertomuksen. Vain </a:t>
            </a:r>
            <a:r>
              <a:rPr lang="fi-FI" dirty="0" err="1"/>
              <a:t>zip</a:t>
            </a:r>
            <a:r>
              <a:rPr lang="fi-FI" dirty="0"/>
              <a:t>-tiedoston tekninen sisältö on tarkoitettu malliksi </a:t>
            </a:r>
          </a:p>
          <a:p>
            <a:pPr marL="14700" indent="0">
              <a:buNone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24.9.2020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</p:spPr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Riitta Pelkonen / Julkinen / SP/FIVA-EI RAJOITETTU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9A56-80A6-0041-ADBC-E6A6E7BC3244}" type="slidenum">
              <a:rPr lang="fi-FI" smtClean="0">
                <a:solidFill>
                  <a:srgbClr val="FFFFFF"/>
                </a:solidFill>
              </a:rPr>
              <a:pPr/>
              <a:t>8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08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Liittymäpinnat listayhtiön säännölliseen tiedonantovelvollisuuteen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24.9.2020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</p:spPr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Riitta Pelkonen / Julkinen / SP/FIVA-EI RAJOITETTU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9A56-80A6-0041-ADBC-E6A6E7BC3244}" type="slidenum">
              <a:rPr lang="fi-FI" smtClean="0">
                <a:solidFill>
                  <a:srgbClr val="FFFFFF"/>
                </a:solidFill>
              </a:rPr>
              <a:pPr/>
              <a:t>9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71705"/>
      </p:ext>
    </p:extLst>
  </p:cSld>
  <p:clrMapOvr>
    <a:masterClrMapping/>
  </p:clrMapOvr>
</p:sld>
</file>

<file path=ppt/theme/theme1.xml><?xml version="1.0" encoding="utf-8"?>
<a:theme xmlns:a="http://schemas.openxmlformats.org/drawingml/2006/main" name="fiva">
  <a:themeElements>
    <a:clrScheme name="rata_colors">
      <a:dk1>
        <a:srgbClr val="000000"/>
      </a:dk1>
      <a:lt1>
        <a:srgbClr val="FFFFFF"/>
      </a:lt1>
      <a:dk2>
        <a:srgbClr val="004C93"/>
      </a:dk2>
      <a:lt2>
        <a:srgbClr val="E8EFF7"/>
      </a:lt2>
      <a:accent1>
        <a:srgbClr val="0095DB"/>
      </a:accent1>
      <a:accent2>
        <a:srgbClr val="C23150"/>
      </a:accent2>
      <a:accent3>
        <a:srgbClr val="BFD730"/>
      </a:accent3>
      <a:accent4>
        <a:srgbClr val="004C93"/>
      </a:accent4>
      <a:accent5>
        <a:srgbClr val="FFCB05"/>
      </a:accent5>
      <a:accent6>
        <a:srgbClr val="00AA00"/>
      </a:accent6>
      <a:hlink>
        <a:srgbClr val="004C93"/>
      </a:hlink>
      <a:folHlink>
        <a:srgbClr val="C231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aka_fiva_FI.potx" id="{16FCE268-16AC-4D26-A0B6-46346FFC4538}" vid="{6F0E1F47-6582-4A23-BD5C-BD41E5479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Kameleon>
  <boforganization>Finanssivalvonta</boforganization>
  <author>Riitta Pelkonen</author>
  <bofdepartment>Pääomamarkkinoiden valvonta</bofdepartment>
  <bofdate>24.9.2020</bofdate>
  <bofstatus>Luonnos</bofstatus>
  <bofekpjdocument>False</bofekpjdocument>
  <bofecbclassification>  </bofecbclassification>
  <bofpublicity>Julkinen</bofpublicity>
  <securityreason>fee2ce2e-9442-497e-8286-c12081f7ebff</securityreason>
  <bofsecurityreasonfiva>  </bofsecurityreasonfiva>
  <bofsecurityreason/>
  <bofsecuritylevel>SP/FIVA-EI RAJOITETTU</bofsecuritylevel>
  <bofdistribution/>
</Kameleon>
</file>

<file path=customXml/itemProps1.xml><?xml version="1.0" encoding="utf-8"?>
<ds:datastoreItem xmlns:ds="http://schemas.openxmlformats.org/officeDocument/2006/customXml" ds:itemID="{A48C96F4-4D58-4D16-803D-77A9DB41887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vaaka_fiva_fi</Template>
  <TotalTime>2717</TotalTime>
  <Words>1537</Words>
  <Application>Microsoft Macintosh PowerPoint</Application>
  <PresentationFormat>Widescreen</PresentationFormat>
  <Paragraphs>188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Georgia</vt:lpstr>
      <vt:lpstr>Lucida Grande</vt:lpstr>
      <vt:lpstr>Wingdings</vt:lpstr>
      <vt:lpstr>fiva</vt:lpstr>
      <vt:lpstr>Ajankohtaista ESEF-raportoinnista (European Single Electronic Format)</vt:lpstr>
      <vt:lpstr> Agenda</vt:lpstr>
      <vt:lpstr>RTS - tekninen sääntelystandardi ESEFistä (komission asetus) </vt:lpstr>
      <vt:lpstr>Taksonomiasta   </vt:lpstr>
      <vt:lpstr>RTS ja ESEF-taksonomiatiedostot (eri versiot)</vt:lpstr>
      <vt:lpstr>ESMAn julkaisuja ESEFistä</vt:lpstr>
      <vt:lpstr>ESEF Reporting Manual päivitetty 7/2020  - nostoja</vt:lpstr>
      <vt:lpstr>ESMAn muita julkaisuja</vt:lpstr>
      <vt:lpstr>Liittymäpinnat listayhtiön säännölliseen tiedonantovelvollisuuteen </vt:lpstr>
      <vt:lpstr>Kansallinen lainsäädäntö (AML 7. ja 10. luku)</vt:lpstr>
      <vt:lpstr>xHTML-dokumentin sisältö</vt:lpstr>
      <vt:lpstr>ESEFin alkutaipaleen haasteita</vt:lpstr>
      <vt:lpstr>Yhtiöiden ja tiedon käyttäjien valmistautuminen ESEFiin </vt:lpstr>
      <vt:lpstr>Validoinnit </vt:lpstr>
      <vt:lpstr>Virallinen tilinpäätös ja ESEF-tilinpäätöksen varmennus  </vt:lpstr>
      <vt:lpstr>Komission uusi tiedonanto ESEFistä tulossa 9-10/2020 </vt:lpstr>
      <vt:lpstr>PowerPoint Presentation</vt:lpstr>
    </vt:vector>
  </TitlesOfParts>
  <Company>Finanssivalvonta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Ajankohtaista ESEF-raportoinnista (European Single Electronic Format)</dc:title>
  <dc:creator>Riitta Pelkonen</dc:creator>
  <cp:keywords/>
  <cp:lastModifiedBy>Microsoft Office User</cp:lastModifiedBy>
  <cp:revision>151</cp:revision>
  <dcterms:created xsi:type="dcterms:W3CDTF">2020-09-04T08:28:08Z</dcterms:created>
  <dcterms:modified xsi:type="dcterms:W3CDTF">2020-09-24T06:33:24Z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289.201.08.235</vt:lpwstr>
  </property>
  <property fmtid="{D5CDD505-2E9C-101B-9397-08002B2CF9AE}" pid="3" name="dvSaved">
    <vt:lpwstr>0</vt:lpwstr>
  </property>
  <property fmtid="{D5CDD505-2E9C-101B-9397-08002B2CF9AE}" pid="4" name="dvLanguage">
    <vt:lpwstr>1035</vt:lpwstr>
  </property>
  <property fmtid="{D5CDD505-2E9C-101B-9397-08002B2CF9AE}" pid="5" name="dvTemplate">
    <vt:lpwstr>vaaka_fiva_fi.potx</vt:lpwstr>
  </property>
  <property fmtid="{D5CDD505-2E9C-101B-9397-08002B2CF9AE}" pid="6" name="dvDefinition">
    <vt:lpwstr>146 (dd_default_2019.xml)</vt:lpwstr>
  </property>
  <property fmtid="{D5CDD505-2E9C-101B-9397-08002B2CF9AE}" pid="7" name="dvDefinitionID">
    <vt:lpwstr>146</vt:lpwstr>
  </property>
  <property fmtid="{D5CDD505-2E9C-101B-9397-08002B2CF9AE}" pid="8" name="dvContentFile">
    <vt:lpwstr>dd_default_2019.xml</vt:lpwstr>
  </property>
  <property fmtid="{D5CDD505-2E9C-101B-9397-08002B2CF9AE}" pid="9" name="dvGlobalVerID">
    <vt:lpwstr>289.90.08.237</vt:lpwstr>
  </property>
  <property fmtid="{D5CDD505-2E9C-101B-9397-08002B2CF9AE}" pid="10" name="dvDefinitionVersion">
    <vt:lpwstr>8.1 / 7.4.2015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17</vt:lpwstr>
  </property>
  <property fmtid="{D5CDD505-2E9C-101B-9397-08002B2CF9AE}" pid="17" name="dvCategory_2">
    <vt:lpwstr>0</vt:lpwstr>
  </property>
  <property fmtid="{D5CDD505-2E9C-101B-9397-08002B2CF9AE}" pid="18" name="dvSharePoint2019">
    <vt:lpwstr>1</vt:lpwstr>
  </property>
  <property fmtid="{D5CDD505-2E9C-101B-9397-08002B2CF9AE}" pid="19" name="dvUsed">
    <vt:lpwstr>1</vt:lpwstr>
  </property>
  <property fmtid="{D5CDD505-2E9C-101B-9397-08002B2CF9AE}" pid="20" name="dvpublicityforfooter">
    <vt:lpwstr>Julkinen</vt:lpwstr>
  </property>
  <property fmtid="{D5CDD505-2E9C-101B-9397-08002B2CF9AE}" pid="21" name="dvsecuritylevelforfooter">
    <vt:lpwstr>SP/FIVA-EI RAJOITETTU</vt:lpwstr>
  </property>
  <property fmtid="{D5CDD505-2E9C-101B-9397-08002B2CF9AE}" pid="22" name="dvsecrecyforfooter">
    <vt:lpwstr/>
  </property>
  <property fmtid="{D5CDD505-2E9C-101B-9397-08002B2CF9AE}" pid="23" name="dvCompany">
    <vt:lpwstr>RATA</vt:lpwstr>
  </property>
  <property fmtid="{D5CDD505-2E9C-101B-9397-08002B2CF9AE}" pid="24" name="dvSite">
    <vt:lpwstr>Helsinki</vt:lpwstr>
  </property>
  <property fmtid="{D5CDD505-2E9C-101B-9397-08002B2CF9AE}" pid="25" name="dvNumbering">
    <vt:lpwstr>0</vt:lpwstr>
  </property>
  <property fmtid="{D5CDD505-2E9C-101B-9397-08002B2CF9AE}" pid="26" name="dvDUname">
    <vt:lpwstr>Riitta Pelkonen</vt:lpwstr>
  </property>
  <property fmtid="{D5CDD505-2E9C-101B-9397-08002B2CF9AE}" pid="27" name="dvDUdepartment">
    <vt:lpwstr>Pääomamarkkinoiden valvonta</vt:lpwstr>
  </property>
  <property fmtid="{D5CDD505-2E9C-101B-9397-08002B2CF9AE}" pid="28" name="dvdutitle">
    <vt:lpwstr/>
  </property>
  <property fmtid="{D5CDD505-2E9C-101B-9397-08002B2CF9AE}" pid="29" name="dvchangeproofing">
    <vt:lpwstr>0</vt:lpwstr>
  </property>
  <property fmtid="{D5CDD505-2E9C-101B-9397-08002B2CF9AE}" pid="30" name="dvLogoExist">
    <vt:lpwstr>0</vt:lpwstr>
  </property>
  <property fmtid="{D5CDD505-2E9C-101B-9397-08002B2CF9AE}" pid="31" name="dvCurrentlogo">
    <vt:lpwstr/>
  </property>
  <property fmtid="{D5CDD505-2E9C-101B-9397-08002B2CF9AE}" pid="32" name="BOFOrganization">
    <vt:lpwstr>Finanssivalvonta</vt:lpwstr>
  </property>
  <property fmtid="{D5CDD505-2E9C-101B-9397-08002B2CF9AE}" pid="33" name="Author">
    <vt:lpwstr>Riitta Pelkonen</vt:lpwstr>
  </property>
  <property fmtid="{D5CDD505-2E9C-101B-9397-08002B2CF9AE}" pid="34" name="BOFDepartment">
    <vt:lpwstr>Pääomamarkkinoiden valvonta</vt:lpwstr>
  </property>
  <property fmtid="{D5CDD505-2E9C-101B-9397-08002B2CF9AE}" pid="35" name="Title">
    <vt:lpwstr>Ajankohtaista ESEF-raportoinnista (European Single Electronic Format)</vt:lpwstr>
  </property>
  <property fmtid="{D5CDD505-2E9C-101B-9397-08002B2CF9AE}" pid="36" name="BOFDate">
    <vt:lpwstr>2020-09-24</vt:lpwstr>
  </property>
  <property fmtid="{D5CDD505-2E9C-101B-9397-08002B2CF9AE}" pid="37" name="gd8b56b432df437cb5b0d2ef9fd59038">
    <vt:lpwstr>Luonnos|eb8c226b-c5bb-4ca1-823d-868db9a2d96d</vt:lpwstr>
  </property>
  <property fmtid="{D5CDD505-2E9C-101B-9397-08002B2CF9AE}" pid="38" name="BOFEKPJDocument">
    <vt:lpwstr>0</vt:lpwstr>
  </property>
  <property fmtid="{D5CDD505-2E9C-101B-9397-08002B2CF9AE}" pid="39" name="j2201bb872c640ea92f1c67ac7f7ed20">
    <vt:lpwstr>-|3e7c615d-370f-4441-87fc-33cffd73c15d</vt:lpwstr>
  </property>
  <property fmtid="{D5CDD505-2E9C-101B-9397-08002B2CF9AE}" pid="40" name="o96e69e5e0314f8992b96c5b8538545d">
    <vt:lpwstr>Julkinen|22eec492-dc8a-4ca2-89ab-485330597488</vt:lpwstr>
  </property>
  <property fmtid="{D5CDD505-2E9C-101B-9397-08002B2CF9AE}" pid="41" name="SecurityReason">
    <vt:lpwstr>fee2ce2e-9442-497e-8286-c12081f7ebff</vt:lpwstr>
  </property>
  <property fmtid="{D5CDD505-2E9C-101B-9397-08002B2CF9AE}" pid="42" name="c46fafd1657f437393bab4237537afdc">
    <vt:lpwstr>-|fee2ce2e-9442-497e-8286-c12081f7ebff</vt:lpwstr>
  </property>
  <property fmtid="{D5CDD505-2E9C-101B-9397-08002B2CF9AE}" pid="43" name="ff3ff6a43eef4b95bd29615e79592b9c">
    <vt:lpwstr/>
  </property>
  <property fmtid="{D5CDD505-2E9C-101B-9397-08002B2CF9AE}" pid="44" name="l8dd6da34d7b440d9390ef60a6148415">
    <vt:lpwstr>SP/FIVA-EI RAJOITETTU|bedfd2e6-62e7-424d-876f-0677d372658a</vt:lpwstr>
  </property>
  <property fmtid="{D5CDD505-2E9C-101B-9397-08002B2CF9AE}" pid="45" name="BOFDistribution">
    <vt:lpwstr/>
  </property>
  <property fmtid="{D5CDD505-2E9C-101B-9397-08002B2CF9AE}" pid="46" name="dvLayoutFolder">
    <vt:lpwstr>fiva</vt:lpwstr>
  </property>
</Properties>
</file>