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806" r:id="rId1"/>
  </p:sldMasterIdLst>
  <p:notesMasterIdLst>
    <p:notesMasterId r:id="rId9"/>
  </p:notesMasterIdLst>
  <p:handoutMasterIdLst>
    <p:handoutMasterId r:id="rId10"/>
  </p:handoutMasterIdLst>
  <p:sldIdLst>
    <p:sldId id="332" r:id="rId2"/>
    <p:sldId id="257" r:id="rId3"/>
    <p:sldId id="337" r:id="rId4"/>
    <p:sldId id="338" r:id="rId5"/>
    <p:sldId id="333" r:id="rId6"/>
    <p:sldId id="341" r:id="rId7"/>
    <p:sldId id="339" r:id="rId8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80">
          <p15:clr>
            <a:srgbClr val="A4A3A4"/>
          </p15:clr>
        </p15:guide>
        <p15:guide id="2" pos="11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na Koskentalo" initials="EK" lastIdx="120" clrIdx="0">
    <p:extLst>
      <p:ext uri="{19B8F6BF-5375-455C-9EA6-DF929625EA0E}">
        <p15:presenceInfo xmlns:p15="http://schemas.microsoft.com/office/powerpoint/2012/main" userId="S-1-5-21-1606980848-884357618-725345543-2730" providerId="AD"/>
      </p:ext>
    </p:extLst>
  </p:cmAuthor>
  <p:cmAuthor id="2" name="Elina Koskentalo" initials="EK [2]" lastIdx="11" clrIdx="1">
    <p:extLst>
      <p:ext uri="{19B8F6BF-5375-455C-9EA6-DF929625EA0E}">
        <p15:presenceInfo xmlns:p15="http://schemas.microsoft.com/office/powerpoint/2012/main" userId="S::elina.koskentalo@tieke.fi::2c9c0d49-0ca8-4922-817d-2dc1b559e58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27864"/>
    <a:srgbClr val="229E80"/>
    <a:srgbClr val="F19765"/>
    <a:srgbClr val="F88E5E"/>
    <a:srgbClr val="0871B8"/>
    <a:srgbClr val="055CBB"/>
    <a:srgbClr val="FFFF66"/>
    <a:srgbClr val="00CC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50" autoAdjust="0"/>
    <p:restoredTop sz="94664" autoAdjust="0"/>
  </p:normalViewPr>
  <p:slideViewPr>
    <p:cSldViewPr>
      <p:cViewPr varScale="1">
        <p:scale>
          <a:sx n="62" d="100"/>
          <a:sy n="62" d="100"/>
        </p:scale>
        <p:origin x="1208" y="56"/>
      </p:cViewPr>
      <p:guideLst>
        <p:guide orient="horz" pos="4080"/>
        <p:guide pos="11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58" y="72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576" cy="496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7" tIns="45703" rIns="91407" bIns="4570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fi-FI" dirty="0">
              <a:latin typeface="+mn-lt"/>
            </a:endParaRPr>
          </a:p>
        </p:txBody>
      </p:sp>
      <p:sp>
        <p:nvSpPr>
          <p:cNvPr id="7373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099" y="0"/>
            <a:ext cx="2946576" cy="496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7" tIns="45703" rIns="91407" bIns="4570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0C166BA1-8AE9-480A-A3F1-B94C20FC29D4}" type="datetime1">
              <a:rPr lang="fi-FI">
                <a:latin typeface="+mn-lt"/>
              </a:rPr>
              <a:pPr>
                <a:defRPr/>
              </a:pPr>
              <a:t>22.2.2022</a:t>
            </a:fld>
            <a:endParaRPr lang="fi-FI" dirty="0">
              <a:latin typeface="+mn-lt"/>
            </a:endParaRPr>
          </a:p>
        </p:txBody>
      </p:sp>
      <p:sp>
        <p:nvSpPr>
          <p:cNvPr id="7373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064"/>
            <a:ext cx="2946576" cy="496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7" tIns="45703" rIns="91407" bIns="4570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fi-FI" dirty="0">
                <a:latin typeface="+mn-lt"/>
              </a:rPr>
              <a:t>TIEKE</a:t>
            </a:r>
          </a:p>
        </p:txBody>
      </p:sp>
      <p:sp>
        <p:nvSpPr>
          <p:cNvPr id="7373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099" y="9430064"/>
            <a:ext cx="2946576" cy="496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7" tIns="45703" rIns="91407" bIns="4570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5182D9B6-7839-4420-9001-313C8E7A0807}" type="slidenum">
              <a:rPr lang="fi-FI">
                <a:latin typeface="+mn-lt"/>
              </a:rPr>
              <a:pPr>
                <a:defRPr/>
              </a:pPr>
              <a:t>‹#›</a:t>
            </a:fld>
            <a:endParaRPr lang="fi-FI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504160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576" cy="462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7" tIns="45703" rIns="91407" bIns="4570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099" y="0"/>
            <a:ext cx="2946576" cy="462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7" tIns="45703" rIns="91407" bIns="4570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>
              <a:defRPr/>
            </a:pPr>
            <a:fld id="{332CD66B-A288-40E1-AC25-99A41D189014}" type="datetime1">
              <a:rPr lang="fi-FI" smtClean="0"/>
              <a:pPr>
                <a:defRPr/>
              </a:pPr>
              <a:t>22.2.2022</a:t>
            </a:fld>
            <a:endParaRPr lang="fi-FI" dirty="0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71525"/>
            <a:ext cx="4956175" cy="3716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75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141" y="4720675"/>
            <a:ext cx="4985393" cy="4488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7" tIns="45703" rIns="91407" bIns="457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 dirty="0"/>
              <a:t> Click to edit Master text styles</a:t>
            </a:r>
          </a:p>
          <a:p>
            <a:pPr lvl="1"/>
            <a:r>
              <a:rPr lang="fi-FI" noProof="0" dirty="0"/>
              <a:t>Second level</a:t>
            </a:r>
          </a:p>
          <a:p>
            <a:pPr lvl="2"/>
            <a:r>
              <a:rPr lang="fi-FI" noProof="0" dirty="0"/>
              <a:t>Third level</a:t>
            </a:r>
          </a:p>
          <a:p>
            <a:pPr lvl="3"/>
            <a:r>
              <a:rPr lang="fi-FI" noProof="0" dirty="0"/>
              <a:t>Fourth level</a:t>
            </a:r>
          </a:p>
          <a:p>
            <a:pPr lvl="4"/>
            <a:r>
              <a:rPr lang="fi-FI" noProof="0" dirty="0"/>
              <a:t>Fifth level</a:t>
            </a:r>
          </a:p>
        </p:txBody>
      </p:sp>
      <p:sp>
        <p:nvSpPr>
          <p:cNvPr id="2375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1349"/>
            <a:ext cx="2946576" cy="464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7" tIns="45703" rIns="91407" bIns="4570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fi-FI" dirty="0"/>
              <a:t>TIEKE</a:t>
            </a:r>
          </a:p>
        </p:txBody>
      </p:sp>
      <p:sp>
        <p:nvSpPr>
          <p:cNvPr id="2375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099" y="9441349"/>
            <a:ext cx="2946576" cy="464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7" tIns="45703" rIns="91407" bIns="4570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>
              <a:defRPr/>
            </a:pPr>
            <a:fld id="{08A3BB7B-5296-4253-A2ED-C57E166F2EDB}" type="slidenum">
              <a:rPr lang="fi-FI" smtClean="0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44631361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buFontTx/>
      <a:buNone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buFontTx/>
      <a:buNone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buFontTx/>
      <a:buNone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buFontTx/>
      <a:buNone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buFontTx/>
      <a:buNone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CC81-6D91-4706-AC4F-CDAF6E68B641}" type="datetime1">
              <a:rPr lang="fi-FI" smtClean="0"/>
              <a:pPr/>
              <a:t>22.2.2022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XBRL Suomi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0E68-CE53-4BC4-B7F7-D9B29148B3A3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8938195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CC81-6D91-4706-AC4F-CDAF6E68B641}" type="datetime1">
              <a:rPr lang="fi-FI" smtClean="0"/>
              <a:pPr/>
              <a:t>22.2.2022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XBRL Suomi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0E68-CE53-4BC4-B7F7-D9B29148B3A3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93599781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CC81-6D91-4706-AC4F-CDAF6E68B641}" type="datetime1">
              <a:rPr lang="fi-FI" smtClean="0"/>
              <a:pPr/>
              <a:t>22.2.2022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XBRL Suomi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0E68-CE53-4BC4-B7F7-D9B29148B3A3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29639693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Tieke_pp_loppupalkki_logo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4849063"/>
            <a:ext cx="9144000" cy="2008937"/>
          </a:xfrm>
          <a:prstGeom prst="rect">
            <a:avLst/>
          </a:prstGeom>
        </p:spPr>
      </p:pic>
      <p:sp>
        <p:nvSpPr>
          <p:cNvPr id="6" name="Alaotsikko 2"/>
          <p:cNvSpPr>
            <a:spLocks noGrp="1"/>
          </p:cNvSpPr>
          <p:nvPr>
            <p:ph type="subTitle" idx="1"/>
          </p:nvPr>
        </p:nvSpPr>
        <p:spPr>
          <a:xfrm>
            <a:off x="2051720" y="5229200"/>
            <a:ext cx="5904656" cy="1224136"/>
          </a:xfrm>
        </p:spPr>
        <p:txBody>
          <a:bodyPr>
            <a:normAutofit/>
          </a:bodyPr>
          <a:lstStyle>
            <a:lvl1pPr marL="0" indent="0" algn="l" eaLnBrk="1" hangingPunct="1">
              <a:lnSpc>
                <a:spcPct val="90000"/>
              </a:lnSpc>
              <a:buNone/>
              <a:defRPr lang="en-US" sz="2000" b="0" kern="1200" spc="-30" baseline="0" dirty="0" smtClean="0">
                <a:solidFill>
                  <a:schemeClr val="bg2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>
              <a:solidFill>
                <a:srgbClr val="000000"/>
              </a:solidFill>
            </a:endParaRPr>
          </a:p>
        </p:txBody>
      </p:sp>
      <p:sp>
        <p:nvSpPr>
          <p:cNvPr id="13" name="Otsikko 1"/>
          <p:cNvSpPr>
            <a:spLocks noGrp="1"/>
          </p:cNvSpPr>
          <p:nvPr>
            <p:ph type="title"/>
          </p:nvPr>
        </p:nvSpPr>
        <p:spPr>
          <a:xfrm>
            <a:off x="467543" y="894457"/>
            <a:ext cx="8390707" cy="518319"/>
          </a:xfrm>
        </p:spPr>
        <p:txBody>
          <a:bodyPr/>
          <a:lstStyle>
            <a:lvl1pPr algn="ctr">
              <a:defRPr sz="2800"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CC81-6D91-4706-AC4F-CDAF6E68B641}" type="datetime1">
              <a:rPr lang="fi-FI" smtClean="0"/>
              <a:pPr/>
              <a:t>22.2.2022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XBRL Suomi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0E68-CE53-4BC4-B7F7-D9B29148B3A3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86237840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CC81-6D91-4706-AC4F-CDAF6E68B641}" type="datetime1">
              <a:rPr lang="fi-FI" smtClean="0"/>
              <a:pPr/>
              <a:t>22.2.2022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XBRL Suomi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0E68-CE53-4BC4-B7F7-D9B29148B3A3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3180160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CC81-6D91-4706-AC4F-CDAF6E68B641}" type="datetime1">
              <a:rPr lang="fi-FI" smtClean="0"/>
              <a:pPr/>
              <a:t>22.2.2022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XBRL Suomi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0E68-CE53-4BC4-B7F7-D9B29148B3A3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887164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CC81-6D91-4706-AC4F-CDAF6E68B641}" type="datetime1">
              <a:rPr lang="fi-FI" smtClean="0"/>
              <a:pPr/>
              <a:t>22.2.2022</a:t>
            </a:fld>
            <a:endParaRPr lang="fi-FI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XBRL Suomi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0E68-CE53-4BC4-B7F7-D9B29148B3A3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56118630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CC81-6D91-4706-AC4F-CDAF6E68B641}" type="datetime1">
              <a:rPr lang="fi-FI" smtClean="0"/>
              <a:pPr/>
              <a:t>22.2.2022</a:t>
            </a:fld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XBRL Suomi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0E68-CE53-4BC4-B7F7-D9B29148B3A3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64319556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3828-35B9-453C-A6A0-93AF8F11EF7C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22/02/2022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7F8AA-53DD-4442-A975-35543FF08037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05406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25CCCC81-6D91-4706-AC4F-CDAF6E68B641}" type="datetime1">
              <a:rPr lang="fi-FI" smtClean="0"/>
              <a:pPr/>
              <a:t>22.2.2022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XBRL Suomi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930E68-CE53-4BC4-B7F7-D9B29148B3A3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79753428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CC81-6D91-4706-AC4F-CDAF6E68B641}" type="datetime1">
              <a:rPr lang="fi-FI" smtClean="0"/>
              <a:pPr/>
              <a:t>22.2.2022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XBRL Suomi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0E68-CE53-4BC4-B7F7-D9B29148B3A3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72782598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5CCCC81-6D91-4706-AC4F-CDAF6E68B641}" type="datetime1">
              <a:rPr lang="fi-FI" smtClean="0"/>
              <a:pPr/>
              <a:t>22.2.2022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fi-FI" dirty="0"/>
              <a:t>XBRL Suomi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4930E68-CE53-4BC4-B7F7-D9B29148B3A3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261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  <p:sldLayoutId id="2147483785" r:id="rId12"/>
  </p:sldLayoutIdLst>
  <p:transition>
    <p:fade/>
  </p:transition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drive/folders/1H6qFh0pzGNS8eSAo1z3-XX-8fk4Z6BEK?usp=sharin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altiokonttori.fi/maaraykset-ja-ohjeet/tietojen-haku-rest-rajapinnasta/#ff438712" TargetMode="External"/><Relationship Id="rId2" Type="http://schemas.openxmlformats.org/officeDocument/2006/relationships/hyperlink" Target="https://virre.prh.fi/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971600" y="4653136"/>
            <a:ext cx="6984776" cy="1152128"/>
          </a:xfrm>
        </p:spPr>
        <p:txBody>
          <a:bodyPr>
            <a:normAutofit/>
          </a:bodyPr>
          <a:lstStyle/>
          <a:p>
            <a:r>
              <a:rPr lang="fi-FI" dirty="0"/>
              <a:t>Elina Koskentalo, XBRL SUOMI</a:t>
            </a:r>
          </a:p>
          <a:p>
            <a:r>
              <a:rPr lang="fi-FI" dirty="0"/>
              <a:t>23.2.2022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622ABA3-0C5C-4AEB-9CA4-ADB789CAA9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XBRL-tietovarannot ja työkalut datan hyödyntämiseen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95929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EE3FB-0E0A-4018-8209-0A0A562E4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Kokeilun lähtöasetelma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DA28A-3E65-4A1A-8E32-C45A37ED4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556" y="2013662"/>
            <a:ext cx="7886700" cy="4079634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Hyödynnetään saatavilla olevaa XBRL-muotoista dataa (oy ja kunnat)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Todennetaan automatisoitu tietojen hyödynnettävyys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Saatetaan data tietokantamuotoon </a:t>
            </a:r>
            <a:r>
              <a:rPr lang="fi-FI" sz="2400" dirty="0" err="1"/>
              <a:t>Arellen</a:t>
            </a:r>
            <a:r>
              <a:rPr lang="fi-FI" sz="2400" dirty="0"/>
              <a:t> DPM-laajennuksen avulla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Tuotetaan tiettyjen tunnuslukujen laskenta ja visualisoidaan tieto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Menettelytavat, data ja dokumentaatiot jaetaan avoimesti, saatavilla tästä </a:t>
            </a:r>
            <a:r>
              <a:rPr lang="fi-FI" sz="2400" b="0" i="0" u="none" strike="noStrike" dirty="0">
                <a:solidFill>
                  <a:srgbClr val="0094D3"/>
                </a:solidFill>
                <a:effectLst/>
                <a:hlinkClick r:id="rId2"/>
              </a:rPr>
              <a:t>Google </a:t>
            </a:r>
            <a:r>
              <a:rPr lang="fi-FI" sz="2400" b="0" i="0" u="none" strike="noStrike" dirty="0" err="1">
                <a:solidFill>
                  <a:srgbClr val="0094D3"/>
                </a:solidFill>
                <a:effectLst/>
                <a:hlinkClick r:id="rId2"/>
              </a:rPr>
              <a:t>drive</a:t>
            </a:r>
            <a:r>
              <a:rPr lang="fi-FI" sz="2400" b="0" i="0" u="none" strike="noStrike" dirty="0">
                <a:solidFill>
                  <a:srgbClr val="0094D3"/>
                </a:solidFill>
                <a:effectLst/>
                <a:hlinkClick r:id="rId2"/>
              </a:rPr>
              <a:t>-sijainnista</a:t>
            </a:r>
            <a:r>
              <a:rPr lang="fi-FI" sz="2400" b="0" i="0" dirty="0">
                <a:solidFill>
                  <a:srgbClr val="231F20"/>
                </a:solidFill>
                <a:effectLst/>
              </a:rPr>
              <a:t>.</a:t>
            </a:r>
            <a:endParaRPr lang="en-GB" sz="240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697FD3-8702-4696-A37D-F4409E6CE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>
                <a:solidFill>
                  <a:srgbClr val="FFFFFF"/>
                </a:solidFill>
              </a:rPr>
              <a:t>28.4.2021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7E33D-865D-4780-BC16-D4EE7EB32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29A56-80A6-0041-ADBC-E6A6E7BC3244}" type="slidenum">
              <a:rPr lang="fi-FI" smtClean="0">
                <a:solidFill>
                  <a:srgbClr val="FFFFFF"/>
                </a:solidFill>
              </a:rPr>
              <a:pPr/>
              <a:t>2</a:t>
            </a:fld>
            <a:endParaRPr lang="fi-FI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983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BEC42-C14A-4B30-B91E-1DF21B752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4"/>
            <a:ext cx="7997512" cy="1450757"/>
          </a:xfrm>
        </p:spPr>
        <p:txBody>
          <a:bodyPr>
            <a:normAutofit/>
          </a:bodyPr>
          <a:lstStyle/>
          <a:p>
            <a:r>
              <a:rPr lang="en-GB" sz="4000" dirty="0" err="1"/>
              <a:t>Välivaiheet</a:t>
            </a:r>
            <a:r>
              <a:rPr lang="en-GB" sz="4000" dirty="0"/>
              <a:t> </a:t>
            </a:r>
            <a:r>
              <a:rPr lang="en-GB" sz="4000" dirty="0" err="1"/>
              <a:t>tiedon</a:t>
            </a:r>
            <a:r>
              <a:rPr lang="en-GB" sz="4000" dirty="0"/>
              <a:t> </a:t>
            </a:r>
            <a:r>
              <a:rPr lang="en-GB" sz="4000" dirty="0" err="1"/>
              <a:t>hyödyntämisessä</a:t>
            </a:r>
            <a:endParaRPr lang="en-GB" sz="4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9CCFE5-97D2-408B-A0D2-27648CB95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CC81-6D91-4706-AC4F-CDAF6E68B641}" type="datetime1">
              <a:rPr lang="fi-FI" smtClean="0"/>
              <a:pPr/>
              <a:t>22.2.2022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5256B6-E955-456D-9EFD-8277FEC44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XBRL Suomi</a:t>
            </a:r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89448C-D41A-494B-8926-A68DAB7E1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0E68-CE53-4BC4-B7F7-D9B29148B3A3}" type="slidenum">
              <a:rPr lang="fi-FI" smtClean="0"/>
              <a:pPr/>
              <a:t>3</a:t>
            </a:fld>
            <a:endParaRPr lang="fi-FI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C7CF4B2-C1DF-4F06-97C5-1364BE7394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394" y="2132856"/>
            <a:ext cx="7443366" cy="3615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893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B3F04-6789-40F5-96F2-546D92F53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Tietoläheet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8949C5-1D14-43B3-8297-073DD590D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CC81-6D91-4706-AC4F-CDAF6E68B641}" type="datetime1">
              <a:rPr lang="fi-FI" smtClean="0"/>
              <a:pPr/>
              <a:t>22.2.2022</a:t>
            </a:fld>
            <a:endParaRPr lang="fi-FI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5F1BE2-BFCB-450B-A6E8-A9A1A991A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XBRL Suomi</a:t>
            </a:r>
            <a:endParaRPr lang="fi-FI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D09D71-DC06-41FB-8850-108C80944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0E68-CE53-4BC4-B7F7-D9B29148B3A3}" type="slidenum">
              <a:rPr lang="fi-FI" smtClean="0"/>
              <a:pPr/>
              <a:t>4</a:t>
            </a:fld>
            <a:endParaRPr lang="fi-FI" dirty="0"/>
          </a:p>
        </p:txBody>
      </p:sp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1045A42D-F4FC-4AEC-8165-880E9F2B86B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36382700"/>
              </p:ext>
            </p:extLst>
          </p:nvPr>
        </p:nvGraphicFramePr>
        <p:xfrm>
          <a:off x="822325" y="1846262"/>
          <a:ext cx="7587039" cy="3275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9013">
                  <a:extLst>
                    <a:ext uri="{9D8B030D-6E8A-4147-A177-3AD203B41FA5}">
                      <a16:colId xmlns:a16="http://schemas.microsoft.com/office/drawing/2014/main" val="4128627484"/>
                    </a:ext>
                  </a:extLst>
                </a:gridCol>
                <a:gridCol w="2529013">
                  <a:extLst>
                    <a:ext uri="{9D8B030D-6E8A-4147-A177-3AD203B41FA5}">
                      <a16:colId xmlns:a16="http://schemas.microsoft.com/office/drawing/2014/main" val="3250719809"/>
                    </a:ext>
                  </a:extLst>
                </a:gridCol>
                <a:gridCol w="2529013">
                  <a:extLst>
                    <a:ext uri="{9D8B030D-6E8A-4147-A177-3AD203B41FA5}">
                      <a16:colId xmlns:a16="http://schemas.microsoft.com/office/drawing/2014/main" val="142280900"/>
                    </a:ext>
                  </a:extLst>
                </a:gridCol>
              </a:tblGrid>
              <a:tr h="59017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Yritykset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Kunnat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5998417"/>
                  </a:ext>
                </a:extLst>
              </a:tr>
              <a:tr h="590178">
                <a:tc>
                  <a:txBody>
                    <a:bodyPr/>
                    <a:lstStyle/>
                    <a:p>
                      <a:r>
                        <a:rPr lang="en-GB" dirty="0" err="1"/>
                        <a:t>Raportit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Listaamattomien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osakeyhtiöiden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tilinpäätökset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Kuntien </a:t>
                      </a:r>
                      <a:r>
                        <a:rPr lang="en-GB" dirty="0" err="1"/>
                        <a:t>talousarvio</a:t>
                      </a:r>
                      <a:r>
                        <a:rPr lang="en-GB" dirty="0"/>
                        <a:t> ja -</a:t>
                      </a:r>
                      <a:r>
                        <a:rPr lang="en-GB" dirty="0" err="1"/>
                        <a:t>suunnitelma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966667"/>
                  </a:ext>
                </a:extLst>
              </a:tr>
              <a:tr h="590178">
                <a:tc>
                  <a:txBody>
                    <a:bodyPr/>
                    <a:lstStyle/>
                    <a:p>
                      <a:r>
                        <a:rPr lang="en-GB" dirty="0" err="1"/>
                        <a:t>Lähde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PRH:n</a:t>
                      </a:r>
                      <a:r>
                        <a:rPr lang="en-GB" dirty="0"/>
                        <a:t> </a:t>
                      </a:r>
                      <a:r>
                        <a:rPr lang="en-GB" sz="1800" b="0" i="0" u="sng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Virre-palvelu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hlinkClick r:id="rId3"/>
                        </a:rPr>
                        <a:t>Kuntien </a:t>
                      </a:r>
                      <a:r>
                        <a:rPr lang="en-GB" dirty="0" err="1">
                          <a:hlinkClick r:id="rId3"/>
                        </a:rPr>
                        <a:t>tietopalvelu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2663542"/>
                  </a:ext>
                </a:extLst>
              </a:tr>
              <a:tr h="590178">
                <a:tc>
                  <a:txBody>
                    <a:bodyPr/>
                    <a:lstStyle/>
                    <a:p>
                      <a:r>
                        <a:rPr lang="en-GB" dirty="0"/>
                        <a:t>Data </a:t>
                      </a:r>
                      <a:r>
                        <a:rPr lang="en-GB" dirty="0" err="1"/>
                        <a:t>saatavilla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ilmaiseksi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Ei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Kyllä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1935490"/>
                  </a:ext>
                </a:extLst>
              </a:tr>
              <a:tr h="590178">
                <a:tc>
                  <a:txBody>
                    <a:bodyPr/>
                    <a:lstStyle/>
                    <a:p>
                      <a:r>
                        <a:rPr lang="en-GB" dirty="0"/>
                        <a:t>Data </a:t>
                      </a:r>
                      <a:r>
                        <a:rPr lang="en-GB" dirty="0" err="1"/>
                        <a:t>validoitu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Ei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Kyllä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95915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5341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F508A-D886-466B-AE1E-870A6F8A1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</a:t>
            </a:r>
            <a:r>
              <a:rPr lang="en-GB" dirty="0" err="1"/>
              <a:t>tietokantamuotoon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C7E381-D9FB-4F48-ABE9-8EE0AB6DF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 err="1"/>
              <a:t>Tietojen</a:t>
            </a:r>
            <a:r>
              <a:rPr lang="en-GB" sz="2400" dirty="0"/>
              <a:t> </a:t>
            </a:r>
            <a:r>
              <a:rPr lang="en-GB" sz="2400" dirty="0" err="1"/>
              <a:t>parsiminen</a:t>
            </a:r>
            <a:r>
              <a:rPr lang="en-GB" sz="2400" dirty="0"/>
              <a:t> </a:t>
            </a:r>
            <a:r>
              <a:rPr lang="en-GB" sz="2400" dirty="0" err="1"/>
              <a:t>vakio</a:t>
            </a:r>
            <a:r>
              <a:rPr lang="en-GB" sz="2400" dirty="0"/>
              <a:t> DPM-</a:t>
            </a:r>
            <a:r>
              <a:rPr lang="en-GB" sz="2400" dirty="0" err="1"/>
              <a:t>tietokantarakenteeseen</a:t>
            </a:r>
            <a:r>
              <a:rPr lang="en-GB" sz="2400" dirty="0"/>
              <a:t>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400" dirty="0" err="1"/>
              <a:t>Apuna</a:t>
            </a:r>
            <a:r>
              <a:rPr lang="en-GB" sz="2400" dirty="0"/>
              <a:t> </a:t>
            </a:r>
            <a:r>
              <a:rPr lang="en-GB" sz="2400" dirty="0" err="1"/>
              <a:t>Arellen</a:t>
            </a:r>
            <a:r>
              <a:rPr lang="en-GB" sz="2400" dirty="0"/>
              <a:t> DPM (Data Point </a:t>
            </a:r>
            <a:r>
              <a:rPr lang="en-GB" sz="2400" dirty="0" err="1"/>
              <a:t>Modeling</a:t>
            </a:r>
            <a:r>
              <a:rPr lang="en-GB" sz="2400" dirty="0"/>
              <a:t>)-</a:t>
            </a:r>
            <a:r>
              <a:rPr lang="en-GB" sz="2400" dirty="0" err="1"/>
              <a:t>laajennos</a:t>
            </a: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 err="1"/>
              <a:t>Datan</a:t>
            </a:r>
            <a:r>
              <a:rPr lang="en-GB" sz="2400" dirty="0"/>
              <a:t> </a:t>
            </a:r>
            <a:r>
              <a:rPr lang="en-GB" sz="2400" dirty="0" err="1"/>
              <a:t>siirto</a:t>
            </a:r>
            <a:r>
              <a:rPr lang="en-GB" sz="2400" dirty="0"/>
              <a:t> </a:t>
            </a:r>
            <a:r>
              <a:rPr lang="en-GB" sz="2400" dirty="0" err="1"/>
              <a:t>tietokantaan</a:t>
            </a:r>
            <a:r>
              <a:rPr lang="en-GB" sz="2400" dirty="0"/>
              <a:t> </a:t>
            </a:r>
            <a:r>
              <a:rPr lang="en-GB" sz="2400" dirty="0" err="1"/>
              <a:t>käy</a:t>
            </a:r>
            <a:r>
              <a:rPr lang="en-GB" sz="2400" dirty="0"/>
              <a:t> </a:t>
            </a:r>
            <a:r>
              <a:rPr lang="en-GB" sz="2400" dirty="0" err="1"/>
              <a:t>helposti</a:t>
            </a:r>
            <a:endParaRPr lang="en-GB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400" dirty="0" err="1"/>
              <a:t>Massakomentona</a:t>
            </a:r>
            <a:r>
              <a:rPr lang="en-GB" sz="2400" dirty="0"/>
              <a:t> tai </a:t>
            </a:r>
            <a:r>
              <a:rPr lang="en-GB" sz="2400" dirty="0" err="1"/>
              <a:t>yksittäin</a:t>
            </a:r>
            <a:r>
              <a:rPr lang="en-GB" sz="2400" dirty="0"/>
              <a:t> </a:t>
            </a:r>
            <a:r>
              <a:rPr lang="en-GB" sz="2400" dirty="0" err="1"/>
              <a:t>käyttöliittymän</a:t>
            </a:r>
            <a:r>
              <a:rPr lang="en-GB" sz="2400" dirty="0"/>
              <a:t> </a:t>
            </a:r>
            <a:r>
              <a:rPr lang="en-GB" sz="2400" dirty="0" err="1"/>
              <a:t>kautta</a:t>
            </a: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 err="1"/>
              <a:t>Virheelliset</a:t>
            </a:r>
            <a:r>
              <a:rPr lang="en-GB" sz="2400" dirty="0"/>
              <a:t> </a:t>
            </a:r>
            <a:r>
              <a:rPr lang="en-GB" sz="2400" dirty="0" err="1"/>
              <a:t>aineistot</a:t>
            </a:r>
            <a:r>
              <a:rPr lang="en-GB" sz="2400" dirty="0"/>
              <a:t> </a:t>
            </a:r>
            <a:r>
              <a:rPr lang="en-GB" sz="2400" dirty="0" err="1"/>
              <a:t>joukossa</a:t>
            </a:r>
            <a:r>
              <a:rPr lang="en-GB" sz="2400" dirty="0"/>
              <a:t> </a:t>
            </a:r>
            <a:r>
              <a:rPr lang="en-GB" sz="2400" dirty="0" err="1"/>
              <a:t>aiheuttavat</a:t>
            </a:r>
            <a:r>
              <a:rPr lang="en-GB" sz="2400" dirty="0"/>
              <a:t> </a:t>
            </a:r>
            <a:r>
              <a:rPr lang="en-GB" sz="2400" dirty="0" err="1"/>
              <a:t>ongelmia</a:t>
            </a:r>
            <a:endParaRPr lang="en-GB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400" dirty="0" err="1"/>
              <a:t>Aineistojen</a:t>
            </a:r>
            <a:r>
              <a:rPr lang="en-GB" sz="2400" dirty="0"/>
              <a:t> </a:t>
            </a:r>
            <a:r>
              <a:rPr lang="en-GB" sz="2400" dirty="0" err="1"/>
              <a:t>validointi</a:t>
            </a:r>
            <a:r>
              <a:rPr lang="en-GB" sz="2400" dirty="0"/>
              <a:t>, </a:t>
            </a:r>
            <a:r>
              <a:rPr lang="en-GB" sz="2400" dirty="0" err="1"/>
              <a:t>esim</a:t>
            </a:r>
            <a:r>
              <a:rPr lang="en-GB" sz="2400" dirty="0"/>
              <a:t> </a:t>
            </a:r>
            <a:r>
              <a:rPr lang="en-GB" sz="2400" dirty="0" err="1"/>
              <a:t>Arellen</a:t>
            </a:r>
            <a:r>
              <a:rPr lang="en-GB" sz="2400" dirty="0"/>
              <a:t> </a:t>
            </a:r>
            <a:r>
              <a:rPr lang="en-GB" sz="2400" dirty="0" err="1"/>
              <a:t>avulla</a:t>
            </a:r>
            <a:endParaRPr lang="en-GB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28381C-71B9-450A-AD1B-63BE6C08F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CC81-6D91-4706-AC4F-CDAF6E68B641}" type="datetime1">
              <a:rPr lang="fi-FI" smtClean="0"/>
              <a:pPr/>
              <a:t>22.2.2022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670AA-919F-4A89-AEC8-42D23E47F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XBRL Suomi</a:t>
            </a:r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E0FC04-5644-409D-A7FF-A5760D956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0E68-CE53-4BC4-B7F7-D9B29148B3A3}" type="slidenum">
              <a:rPr lang="fi-FI" smtClean="0"/>
              <a:pPr/>
              <a:t>5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93545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8FACB-6567-4014-929D-8B175C85F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Tunnusluvut</a:t>
            </a:r>
            <a:r>
              <a:rPr lang="en-GB" dirty="0"/>
              <a:t> - </a:t>
            </a:r>
            <a:r>
              <a:rPr lang="en-GB" dirty="0" err="1"/>
              <a:t>yritykset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690E2D-DC60-420B-A00E-408C71158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CC81-6D91-4706-AC4F-CDAF6E68B641}" type="datetime1">
              <a:rPr lang="fi-FI" smtClean="0"/>
              <a:pPr/>
              <a:t>22.2.2022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4F70BB-20C6-4841-94B7-158B57EE3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XBRL Suomi</a:t>
            </a:r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D2DD84-0654-4836-8DC7-2A84EDA08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0E68-CE53-4BC4-B7F7-D9B29148B3A3}" type="slidenum">
              <a:rPr lang="fi-FI" smtClean="0"/>
              <a:pPr/>
              <a:t>6</a:t>
            </a:fld>
            <a:endParaRPr lang="fi-FI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99EDA05-6C4C-48C2-BF75-A159DC3856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" y="1844824"/>
            <a:ext cx="7133416" cy="437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4020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FDDBB-0E9A-4B34-88CE-E5878D7D1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Tunnusluvut</a:t>
            </a:r>
            <a:r>
              <a:rPr lang="en-GB" dirty="0"/>
              <a:t> - </a:t>
            </a:r>
            <a:r>
              <a:rPr lang="en-GB" dirty="0" err="1"/>
              <a:t>kunnat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29A2AF-39F3-493D-9F54-509C95E0B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CC81-6D91-4706-AC4F-CDAF6E68B641}" type="datetime1">
              <a:rPr lang="fi-FI" smtClean="0"/>
              <a:pPr/>
              <a:t>22.2.2022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CCEA56-19C8-4B1B-AF0E-C5592DFD8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XBRL Suomi</a:t>
            </a:r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C455B9-D6E6-4336-8230-70CF32A09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0E68-CE53-4BC4-B7F7-D9B29148B3A3}" type="slidenum">
              <a:rPr lang="fi-FI" smtClean="0"/>
              <a:pPr/>
              <a:t>7</a:t>
            </a:fld>
            <a:endParaRPr lang="fi-FI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7AC50ADE-D695-4A54-AB65-2585011716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37360"/>
            <a:ext cx="8568952" cy="4528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921182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11766</TotalTime>
  <Words>148</Words>
  <Application>Microsoft Office PowerPoint</Application>
  <PresentationFormat>On-screen Show (4:3)</PresentationFormat>
  <Paragraphs>54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Retrospect</vt:lpstr>
      <vt:lpstr>XBRL-tietovarannot ja työkalut datan hyödyntämiseen</vt:lpstr>
      <vt:lpstr>Kokeilun lähtöasetelma</vt:lpstr>
      <vt:lpstr>Välivaiheet tiedon hyödyntämisessä</vt:lpstr>
      <vt:lpstr>Tietoläheet</vt:lpstr>
      <vt:lpstr>Data tietokantamuotoon</vt:lpstr>
      <vt:lpstr>Tunnusluvut - yritykset</vt:lpstr>
      <vt:lpstr>Tunnusluvut - kunnat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Havainnot ESEF-raportoinneista Suomessa   XBRL Suomi webinaari 28.4.2021</dc:title>
  <dc:creator>Elina Koskentalo</dc:creator>
  <cp:lastModifiedBy>Elina Koskentalo</cp:lastModifiedBy>
  <cp:revision>37</cp:revision>
  <dcterms:created xsi:type="dcterms:W3CDTF">2021-04-27T12:25:30Z</dcterms:created>
  <dcterms:modified xsi:type="dcterms:W3CDTF">2022-02-23T11:34:07Z</dcterms:modified>
</cp:coreProperties>
</file>