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58" r:id="rId4"/>
    <p:sldId id="260" r:id="rId5"/>
    <p:sldId id="262" r:id="rId6"/>
    <p:sldId id="264" r:id="rId7"/>
    <p:sldId id="266" r:id="rId8"/>
    <p:sldId id="268" r:id="rId9"/>
    <p:sldId id="270" r:id="rId10"/>
    <p:sldId id="272" r:id="rId11"/>
    <p:sldId id="274" r:id="rId12"/>
    <p:sldId id="276" r:id="rId13"/>
    <p:sldId id="278" r:id="rId14"/>
    <p:sldId id="280" r:id="rId15"/>
    <p:sldId id="282" r:id="rId16"/>
    <p:sldId id="301" r:id="rId17"/>
    <p:sldId id="302" r:id="rId18"/>
    <p:sldId id="303" r:id="rId19"/>
    <p:sldId id="290" r:id="rId20"/>
    <p:sldId id="292" r:id="rId21"/>
    <p:sldId id="294" r:id="rId22"/>
    <p:sldId id="296" r:id="rId23"/>
    <p:sldId id="298" r:id="rId24"/>
    <p:sldId id="284" r:id="rId25"/>
    <p:sldId id="286" r:id="rId26"/>
    <p:sldId id="285" r:id="rId27"/>
    <p:sldId id="299" r:id="rId28"/>
    <p:sldId id="305" r:id="rId29"/>
    <p:sldId id="306" r:id="rId30"/>
    <p:sldId id="288" r:id="rId31"/>
    <p:sldId id="287" r:id="rId32"/>
    <p:sldId id="300" r:id="rId33"/>
    <p:sldId id="304" r:id="rId34"/>
    <p:sldId id="283" r:id="rId35"/>
  </p:sldIdLst>
  <p:sldSz cx="9144000" cy="6858000" type="screen4x3"/>
  <p:notesSz cx="6858000" cy="9144000"/>
  <p:custDataLst>
    <p:tags r:id="rId36"/>
  </p:custDataLst>
  <p:defaultTextStyle>
    <a:defPPr>
      <a:defRPr lang="en-US" smtId="4294967295"/>
    </a:defPPr>
    <a:lvl1pPr marL="0" algn="l" defTabSz="914400" rtl="0" eaLnBrk="1" latinLnBrk="0" hangingPunct="1">
      <a:defRPr sz="1800" kern="1200" smtId="4294967295">
        <a:solidFill>
          <a:schemeClr val="tx1"/>
        </a:solidFill>
        <a:latin typeface="+mn-lt"/>
        <a:ea typeface="+mn-ea"/>
        <a:cs typeface="+mn-cs"/>
      </a:defRPr>
    </a:lvl1pPr>
    <a:lvl2pPr marL="457200" algn="l" defTabSz="914400" rtl="0" eaLnBrk="1" latinLnBrk="0" hangingPunct="1">
      <a:defRPr sz="1800" kern="1200" smtId="4294967295">
        <a:solidFill>
          <a:schemeClr val="tx1"/>
        </a:solidFill>
        <a:latin typeface="+mn-lt"/>
        <a:ea typeface="+mn-ea"/>
        <a:cs typeface="+mn-cs"/>
      </a:defRPr>
    </a:lvl2pPr>
    <a:lvl3pPr marL="914400" algn="l" defTabSz="914400" rtl="0" eaLnBrk="1" latinLnBrk="0" hangingPunct="1">
      <a:defRPr sz="1800" kern="1200" smtId="4294967295">
        <a:solidFill>
          <a:schemeClr val="tx1"/>
        </a:solidFill>
        <a:latin typeface="+mn-lt"/>
        <a:ea typeface="+mn-ea"/>
        <a:cs typeface="+mn-cs"/>
      </a:defRPr>
    </a:lvl3pPr>
    <a:lvl4pPr marL="1371600" algn="l" defTabSz="914400" rtl="0" eaLnBrk="1" latinLnBrk="0" hangingPunct="1">
      <a:defRPr sz="1800" kern="1200" smtId="4294967295">
        <a:solidFill>
          <a:schemeClr val="tx1"/>
        </a:solidFill>
        <a:latin typeface="+mn-lt"/>
        <a:ea typeface="+mn-ea"/>
        <a:cs typeface="+mn-cs"/>
      </a:defRPr>
    </a:lvl4pPr>
    <a:lvl5pPr marL="1828800" algn="l" defTabSz="914400" rtl="0" eaLnBrk="1" latinLnBrk="0" hangingPunct="1">
      <a:defRPr sz="1800" kern="1200" smtId="4294967295">
        <a:solidFill>
          <a:schemeClr val="tx1"/>
        </a:solidFill>
        <a:latin typeface="+mn-lt"/>
        <a:ea typeface="+mn-ea"/>
        <a:cs typeface="+mn-cs"/>
      </a:defRPr>
    </a:lvl5pPr>
    <a:lvl6pPr marL="2286000" algn="l" defTabSz="914400" rtl="0" eaLnBrk="1" latinLnBrk="0" hangingPunct="1">
      <a:defRPr sz="1800" kern="1200" smtId="4294967295">
        <a:solidFill>
          <a:schemeClr val="tx1"/>
        </a:solidFill>
        <a:latin typeface="+mn-lt"/>
        <a:ea typeface="+mn-ea"/>
        <a:cs typeface="+mn-cs"/>
      </a:defRPr>
    </a:lvl6pPr>
    <a:lvl7pPr marL="2743200" algn="l" defTabSz="914400" rtl="0" eaLnBrk="1" latinLnBrk="0" hangingPunct="1">
      <a:defRPr sz="1800" kern="1200" smtId="4294967295">
        <a:solidFill>
          <a:schemeClr val="tx1"/>
        </a:solidFill>
        <a:latin typeface="+mn-lt"/>
        <a:ea typeface="+mn-ea"/>
        <a:cs typeface="+mn-cs"/>
      </a:defRPr>
    </a:lvl7pPr>
    <a:lvl8pPr marL="3200400" algn="l" defTabSz="914400" rtl="0" eaLnBrk="1" latinLnBrk="0" hangingPunct="1">
      <a:defRPr sz="1800" kern="1200" smtId="4294967295">
        <a:solidFill>
          <a:schemeClr val="tx1"/>
        </a:solidFill>
        <a:latin typeface="+mn-lt"/>
        <a:ea typeface="+mn-ea"/>
        <a:cs typeface="+mn-cs"/>
      </a:defRPr>
    </a:lvl8pPr>
    <a:lvl9pPr marL="3657600" algn="l" defTabSz="914400" rtl="0" eaLnBrk="1" latinLnBrk="0" hangingPunct="1">
      <a:defRPr sz="1800" kern="1200" smtId="4294967295">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67"/>
    <p:restoredTop sz="94633"/>
  </p:normalViewPr>
  <p:slideViewPr>
    <p:cSldViewPr>
      <p:cViewPr varScale="1">
        <p:scale>
          <a:sx n="174" d="100"/>
          <a:sy n="174" d="100"/>
        </p:scale>
        <p:origin x="2288" y="168"/>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In what industry does your company operate in?</c:v>
                </c:pt>
              </c:strCache>
            </c:strRef>
          </c:tx>
          <c:spPr>
            <a:solidFill>
              <a:srgbClr val="234C5A"/>
            </a:solidFill>
            <a:ln>
              <a:solidFill>
                <a:srgbClr val="234C5A"/>
              </a:solidFill>
            </a:ln>
          </c:spPr>
          <c:invertIfNegative val="0"/>
          <c:dLbls>
            <c:dLbl>
              <c:idx val="2"/>
              <c:tx>
                <c:rich>
                  <a:bodyPr/>
                  <a:lstStyle/>
                  <a:p>
                    <a:r>
                      <a:rPr lang="en-US"/>
                      <a:t>35%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4B6D-AC47-B559-1DE34B2728CF}"/>
                </c:ext>
              </c:extLst>
            </c:dLbl>
            <c:dLbl>
              <c:idx val="3"/>
              <c:tx>
                <c:rich>
                  <a:bodyPr/>
                  <a:lstStyle/>
                  <a:p>
                    <a:r>
                      <a:rPr lang="en-US"/>
                      <a:t>4%</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4B6D-AC47-B559-1DE34B2728CF}"/>
                </c:ext>
              </c:extLst>
            </c:dLbl>
            <c:dLbl>
              <c:idx val="4"/>
              <c:tx>
                <c:rich>
                  <a:bodyPr/>
                  <a:lstStyle/>
                  <a:p>
                    <a:r>
                      <a:rPr lang="en-US"/>
                      <a:t>11%</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4-4B6D-AC47-B559-1DE34B2728CF}"/>
                </c:ext>
              </c:extLst>
            </c:dLbl>
            <c:dLbl>
              <c:idx val="5"/>
              <c:tx>
                <c:rich>
                  <a:bodyPr/>
                  <a:lstStyle/>
                  <a:p>
                    <a:r>
                      <a:rPr lang="en-US"/>
                      <a:t>4%</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5-4B6D-AC47-B559-1DE34B2728CF}"/>
                </c:ext>
              </c:extLst>
            </c:dLbl>
            <c:dLbl>
              <c:idx val="6"/>
              <c:tx>
                <c:rich>
                  <a:bodyPr/>
                  <a:lstStyle/>
                  <a:p>
                    <a:r>
                      <a:rPr lang="en-US"/>
                      <a:t>15%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6-4B6D-AC47-B559-1DE34B2728CF}"/>
                </c:ext>
              </c:extLst>
            </c:dLbl>
            <c:dLbl>
              <c:idx val="8"/>
              <c:tx>
                <c:rich>
                  <a:bodyPr/>
                  <a:lstStyle/>
                  <a:p>
                    <a:r>
                      <a:rPr lang="en-US"/>
                      <a:t>4%</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8-4B6D-AC47-B559-1DE34B2728CF}"/>
                </c:ext>
              </c:extLst>
            </c:dLbl>
            <c:dLbl>
              <c:idx val="9"/>
              <c:tx>
                <c:rich>
                  <a:bodyPr/>
                  <a:lstStyle/>
                  <a:p>
                    <a:r>
                      <a:rPr lang="en-US"/>
                      <a:t>27%</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9-4B6D-AC47-B559-1DE34B2728CF}"/>
                </c:ext>
              </c:extLst>
            </c:dLbl>
            <c:spPr>
              <a:noFill/>
              <a:ln>
                <a:noFill/>
              </a:ln>
              <a:effectLst/>
            </c:spPr>
            <c:txPr>
              <a:bodyPr/>
              <a:lstStyle/>
              <a:p>
                <a:pPr>
                  <a:defRPr sz="1200" smtId="4294967295">
                    <a:solidFill>
                      <a:srgbClr val="FFFFFF"/>
                    </a:solidFill>
                    <a:latin typeface="Arial" pitchFamily="34" charset="0"/>
                  </a:defRPr>
                </a:pPr>
                <a:endParaRPr lang="en-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Sheet1!$C$2:$C$11</c:f>
              <c:strCache>
                <c:ptCount val="10"/>
                <c:pt idx="0">
                  <c:v>Oil&amp; Gas</c:v>
                </c:pt>
                <c:pt idx="1">
                  <c:v>Basic Materials</c:v>
                </c:pt>
                <c:pt idx="2">
                  <c:v>Industrials</c:v>
                </c:pt>
                <c:pt idx="3">
                  <c:v>Consumer Services</c:v>
                </c:pt>
                <c:pt idx="4">
                  <c:v>Consumer Goods</c:v>
                </c:pt>
                <c:pt idx="5">
                  <c:v>Health Care, Financials</c:v>
                </c:pt>
                <c:pt idx="6">
                  <c:v>Technology</c:v>
                </c:pt>
                <c:pt idx="7">
                  <c:v>Telecommunications</c:v>
                </c:pt>
                <c:pt idx="8">
                  <c:v>Utilities</c:v>
                </c:pt>
                <c:pt idx="9">
                  <c:v>Other, please specify:</c:v>
                </c:pt>
              </c:strCache>
            </c:strRef>
          </c:cat>
          <c:val>
            <c:numRef>
              <c:f>Sheet1!$D$2:$D$11</c:f>
              <c:numCache>
                <c:formatCode>General</c:formatCode>
                <c:ptCount val="10"/>
                <c:pt idx="0">
                  <c:v>0</c:v>
                </c:pt>
                <c:pt idx="1">
                  <c:v>0</c:v>
                </c:pt>
                <c:pt idx="2">
                  <c:v>0.35</c:v>
                </c:pt>
                <c:pt idx="3">
                  <c:v>0.04</c:v>
                </c:pt>
                <c:pt idx="4">
                  <c:v>0.11</c:v>
                </c:pt>
                <c:pt idx="5">
                  <c:v>0.04</c:v>
                </c:pt>
                <c:pt idx="6">
                  <c:v>0.15</c:v>
                </c:pt>
                <c:pt idx="7">
                  <c:v>0</c:v>
                </c:pt>
                <c:pt idx="8">
                  <c:v>0.04</c:v>
                </c:pt>
                <c:pt idx="9">
                  <c:v>0.27</c:v>
                </c:pt>
              </c:numCache>
            </c:numRef>
          </c:val>
          <c:extLst>
            <c:ext xmlns:c16="http://schemas.microsoft.com/office/drawing/2014/chart" uri="{C3380CC4-5D6E-409C-BE32-E72D297353CC}">
              <c16:uniqueId val="{0000000A-4B6D-AC47-B559-1DE34B2728CF}"/>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en-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en-FI"/>
          </a:p>
        </c:txPr>
        <c:crossAx val="67451136"/>
        <c:crosses val="autoZero"/>
        <c:crossBetween val="between"/>
      </c:valAx>
    </c:plotArea>
    <c:plotVisOnly val="1"/>
    <c:dispBlanksAs val="zero"/>
    <c:showDLblsOverMax val="1"/>
  </c:chart>
  <c:txPr>
    <a:bodyPr/>
    <a:lstStyle/>
    <a:p>
      <a:pPr>
        <a:defRPr sz="1400" smtId="4294967295"/>
      </a:pPr>
      <a:endParaRPr lang="en-FI"/>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Option (A)</c:v>
                </c:pt>
              </c:strCache>
            </c:strRef>
          </c:tx>
          <c:spPr>
            <a:solidFill>
              <a:srgbClr val="234C5A"/>
            </a:solidFill>
            <a:effectLst/>
          </c:spPr>
          <c:invertIfNegative val="0"/>
          <c:cat>
            <c:strRef>
              <c:f>Sheet1!$A$2:$A$9</c:f>
              <c:strCache>
                <c:ptCount val="8"/>
                <c:pt idx="0">
                  <c:v>We plan to develop and accrue competencies regarding the ESEF reporting requirements in-house (e.g. xHTML and knowledge on iXBRL taxonomies) (A)</c:v>
                </c:pt>
                <c:pt idx="1">
                  <c:v>We plan to do the tagging of our financial statements to the ESEF taxonomy in-house (A)</c:v>
                </c:pt>
                <c:pt idx="2">
                  <c:v>We plan to use our existing financial reporting system which will be made compliant with iXBRL / ESEF requirements (A)</c:v>
                </c:pt>
                <c:pt idx="3">
                  <c:v>We plan to tag notes to the financial statements at a granular level (not required by ESEF) (A)</c:v>
                </c:pt>
                <c:pt idx="4">
                  <c:v>Once ESEF implemented,we would be willing to extend XBRL reporting to quarterly and/or half-year reports (in addition to the annual financial statements) (A)</c:v>
                </c:pt>
                <c:pt idx="5">
                  <c:v>Once ESEF implemented in consolidated accounts, we would be willing to extend ESEF XBRL reporting to parent company´s separate accounts (according to local GAAP or IFRS). (A)</c:v>
                </c:pt>
                <c:pt idx="6">
                  <c:v>Once ESEF implemented, we would be willing to extend XBRL reporting to the subsidiaries' and parent companies' reporting to local business registers. (A)</c:v>
                </c:pt>
                <c:pt idx="7">
                  <c:v>Once ESEF implemented, we would be willing to extend XBRL reporting to narrative reports (e.g. management report) (A)</c:v>
                </c:pt>
              </c:strCache>
            </c:strRef>
          </c:cat>
          <c:val>
            <c:numRef>
              <c:f>Sheet1!$B$2:$B$9</c:f>
              <c:numCache>
                <c:formatCode>General</c:formatCode>
                <c:ptCount val="8"/>
                <c:pt idx="0">
                  <c:v>0.23</c:v>
                </c:pt>
                <c:pt idx="1">
                  <c:v>0.65</c:v>
                </c:pt>
                <c:pt idx="2">
                  <c:v>0.18</c:v>
                </c:pt>
                <c:pt idx="3">
                  <c:v>0.06</c:v>
                </c:pt>
                <c:pt idx="4">
                  <c:v>0.35</c:v>
                </c:pt>
                <c:pt idx="5">
                  <c:v>0.06</c:v>
                </c:pt>
                <c:pt idx="6">
                  <c:v>0</c:v>
                </c:pt>
                <c:pt idx="7">
                  <c:v>0.06</c:v>
                </c:pt>
              </c:numCache>
            </c:numRef>
          </c:val>
          <c:extLst>
            <c:ext xmlns:c16="http://schemas.microsoft.com/office/drawing/2014/chart" uri="{C3380CC4-5D6E-409C-BE32-E72D297353CC}">
              <c16:uniqueId val="{00000008-211A-E84A-8CEF-D877C9FB373D}"/>
            </c:ext>
          </c:extLst>
        </c:ser>
        <c:ser>
          <c:idx val="1"/>
          <c:order val="1"/>
          <c:tx>
            <c:strRef>
              <c:f>Sheet1!$C$1</c:f>
              <c:strCache>
                <c:ptCount val="1"/>
                <c:pt idx="0">
                  <c:v>Not yet decided</c:v>
                </c:pt>
              </c:strCache>
            </c:strRef>
          </c:tx>
          <c:spPr>
            <a:solidFill>
              <a:srgbClr val="F26923"/>
            </a:solidFill>
            <a:effectLst/>
          </c:spPr>
          <c:invertIfNegative val="0"/>
          <c:cat>
            <c:strRef>
              <c:f>Sheet1!$A$2:$A$9</c:f>
              <c:strCache>
                <c:ptCount val="8"/>
                <c:pt idx="0">
                  <c:v>We plan to develop and accrue competencies regarding the ESEF reporting requirements in-house (e.g. xHTML and knowledge on iXBRL taxonomies) (A)</c:v>
                </c:pt>
                <c:pt idx="1">
                  <c:v>We plan to do the tagging of our financial statements to the ESEF taxonomy in-house (A)</c:v>
                </c:pt>
                <c:pt idx="2">
                  <c:v>We plan to use our existing financial reporting system which will be made compliant with iXBRL / ESEF requirements (A)</c:v>
                </c:pt>
                <c:pt idx="3">
                  <c:v>We plan to tag notes to the financial statements at a granular level (not required by ESEF) (A)</c:v>
                </c:pt>
                <c:pt idx="4">
                  <c:v>Once ESEF implemented,we would be willing to extend XBRL reporting to quarterly and/or half-year reports (in addition to the annual financial statements) (A)</c:v>
                </c:pt>
                <c:pt idx="5">
                  <c:v>Once ESEF implemented in consolidated accounts, we would be willing to extend ESEF XBRL reporting to parent company´s separate accounts (according to local GAAP or IFRS). (A)</c:v>
                </c:pt>
                <c:pt idx="6">
                  <c:v>Once ESEF implemented, we would be willing to extend XBRL reporting to the subsidiaries' and parent companies' reporting to local business registers. (A)</c:v>
                </c:pt>
                <c:pt idx="7">
                  <c:v>Once ESEF implemented, we would be willing to extend XBRL reporting to narrative reports (e.g. management report) (A)</c:v>
                </c:pt>
              </c:strCache>
            </c:strRef>
          </c:cat>
          <c:val>
            <c:numRef>
              <c:f>Sheet1!$C$2:$C$9</c:f>
              <c:numCache>
                <c:formatCode>General</c:formatCode>
                <c:ptCount val="8"/>
                <c:pt idx="0">
                  <c:v>0.12</c:v>
                </c:pt>
                <c:pt idx="1">
                  <c:v>0.23</c:v>
                </c:pt>
                <c:pt idx="2">
                  <c:v>0.28999999999999998</c:v>
                </c:pt>
                <c:pt idx="3">
                  <c:v>0.56000000000000005</c:v>
                </c:pt>
                <c:pt idx="4">
                  <c:v>0.41</c:v>
                </c:pt>
                <c:pt idx="5">
                  <c:v>0.53</c:v>
                </c:pt>
                <c:pt idx="6">
                  <c:v>0.53</c:v>
                </c:pt>
                <c:pt idx="7">
                  <c:v>0.28999999999999998</c:v>
                </c:pt>
              </c:numCache>
            </c:numRef>
          </c:val>
          <c:extLst>
            <c:ext xmlns:c16="http://schemas.microsoft.com/office/drawing/2014/chart" uri="{C3380CC4-5D6E-409C-BE32-E72D297353CC}">
              <c16:uniqueId val="{00000011-211A-E84A-8CEF-D877C9FB373D}"/>
            </c:ext>
          </c:extLst>
        </c:ser>
        <c:ser>
          <c:idx val="2"/>
          <c:order val="2"/>
          <c:tx>
            <c:strRef>
              <c:f>Sheet1!$D$1</c:f>
              <c:strCache>
                <c:ptCount val="1"/>
                <c:pt idx="0">
                  <c:v>Option (B)</c:v>
                </c:pt>
              </c:strCache>
            </c:strRef>
          </c:tx>
          <c:spPr>
            <a:solidFill>
              <a:srgbClr val="5ABC68"/>
            </a:solidFill>
            <a:effectLst/>
          </c:spPr>
          <c:invertIfNegative val="0"/>
          <c:cat>
            <c:strRef>
              <c:f>Sheet1!$A$2:$A$9</c:f>
              <c:strCache>
                <c:ptCount val="8"/>
                <c:pt idx="0">
                  <c:v>We plan to develop and accrue competencies regarding the ESEF reporting requirements in-house (e.g. xHTML and knowledge on iXBRL taxonomies) (A)</c:v>
                </c:pt>
                <c:pt idx="1">
                  <c:v>We plan to do the tagging of our financial statements to the ESEF taxonomy in-house (A)</c:v>
                </c:pt>
                <c:pt idx="2">
                  <c:v>We plan to use our existing financial reporting system which will be made compliant with iXBRL / ESEF requirements (A)</c:v>
                </c:pt>
                <c:pt idx="3">
                  <c:v>We plan to tag notes to the financial statements at a granular level (not required by ESEF) (A)</c:v>
                </c:pt>
                <c:pt idx="4">
                  <c:v>Once ESEF implemented,we would be willing to extend XBRL reporting to quarterly and/or half-year reports (in addition to the annual financial statements) (A)</c:v>
                </c:pt>
                <c:pt idx="5">
                  <c:v>Once ESEF implemented in consolidated accounts, we would be willing to extend ESEF XBRL reporting to parent company´s separate accounts (according to local GAAP or IFRS). (A)</c:v>
                </c:pt>
                <c:pt idx="6">
                  <c:v>Once ESEF implemented, we would be willing to extend XBRL reporting to the subsidiaries' and parent companies' reporting to local business registers. (A)</c:v>
                </c:pt>
                <c:pt idx="7">
                  <c:v>Once ESEF implemented, we would be willing to extend XBRL reporting to narrative reports (e.g. management report) (A)</c:v>
                </c:pt>
              </c:strCache>
            </c:strRef>
          </c:cat>
          <c:val>
            <c:numRef>
              <c:f>Sheet1!$D$2:$D$9</c:f>
              <c:numCache>
                <c:formatCode>General</c:formatCode>
                <c:ptCount val="8"/>
                <c:pt idx="0">
                  <c:v>0.65</c:v>
                </c:pt>
                <c:pt idx="1">
                  <c:v>0.12</c:v>
                </c:pt>
                <c:pt idx="2">
                  <c:v>0.53</c:v>
                </c:pt>
                <c:pt idx="3">
                  <c:v>0.38</c:v>
                </c:pt>
                <c:pt idx="4">
                  <c:v>0.24</c:v>
                </c:pt>
                <c:pt idx="5">
                  <c:v>0.41</c:v>
                </c:pt>
                <c:pt idx="6">
                  <c:v>0.47</c:v>
                </c:pt>
                <c:pt idx="7">
                  <c:v>0.65</c:v>
                </c:pt>
              </c:numCache>
            </c:numRef>
          </c:val>
          <c:extLst>
            <c:ext xmlns:c16="http://schemas.microsoft.com/office/drawing/2014/chart" uri="{C3380CC4-5D6E-409C-BE32-E72D297353CC}">
              <c16:uniqueId val="{0000001A-211A-E84A-8CEF-D877C9FB373D}"/>
            </c:ext>
          </c:extLst>
        </c:ser>
        <c:dLbls>
          <c:showLegendKey val="0"/>
          <c:showVal val="0"/>
          <c:showCatName val="0"/>
          <c:showSerName val="0"/>
          <c:showPercent val="0"/>
          <c:showBubbleSize val="0"/>
        </c:dLbls>
        <c:gapWidth val="150"/>
        <c:overlap val="100"/>
        <c:axId val="67451136"/>
        <c:axId val="66437120"/>
      </c:barChart>
      <c:catAx>
        <c:axId val="67451136"/>
        <c:scaling>
          <c:orientation val="maxMin"/>
        </c:scaling>
        <c:delete val="0"/>
        <c:axPos val="l"/>
        <c:numFmt formatCode="General" sourceLinked="1"/>
        <c:majorTickMark val="out"/>
        <c:minorTickMark val="none"/>
        <c:tickLblPos val="low"/>
        <c:crossAx val="66437120"/>
        <c:crosses val="autoZero"/>
        <c:auto val="0"/>
        <c:lblAlgn val="ctr"/>
        <c:lblOffset val="100"/>
        <c:noMultiLvlLbl val="0"/>
      </c:catAx>
      <c:valAx>
        <c:axId val="66437120"/>
        <c:scaling>
          <c:orientation val="minMax"/>
          <c:max val="1"/>
          <c:min val="0"/>
        </c:scaling>
        <c:delete val="0"/>
        <c:axPos val="t"/>
        <c:majorGridlines/>
        <c:numFmt formatCode="0%" sourceLinked="0"/>
        <c:majorTickMark val="out"/>
        <c:minorTickMark val="none"/>
        <c:tickLblPos val="high"/>
        <c:crossAx val="67451136"/>
        <c:crosses val="autoZero"/>
        <c:crossBetween val="between"/>
      </c:valAx>
    </c:plotArea>
    <c:legend>
      <c:legendPos val="b"/>
      <c:layout>
        <c:manualLayout>
          <c:xMode val="edge"/>
          <c:yMode val="edge"/>
          <c:x val="0.52928745493390306"/>
          <c:y val="0.9390017452715318"/>
          <c:w val="0.36961977567098409"/>
          <c:h val="4.0379698027437294E-2"/>
        </c:manualLayout>
      </c:layout>
      <c:overlay val="0"/>
    </c:legend>
    <c:plotVisOnly val="1"/>
    <c:dispBlanksAs val="zero"/>
    <c:showDLblsOverMax val="1"/>
  </c:chart>
  <c:txPr>
    <a:bodyPr/>
    <a:lstStyle/>
    <a:p>
      <a:pPr>
        <a:defRPr sz="800" smtId="4294967295"/>
      </a:pPr>
      <a:endParaRPr lang="en-FI"/>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Option (A)</c:v>
                </c:pt>
              </c:strCache>
            </c:strRef>
          </c:tx>
          <c:spPr>
            <a:solidFill>
              <a:srgbClr val="234C5A"/>
            </a:solidFill>
            <a:effectLst/>
          </c:spPr>
          <c:invertIfNegative val="0"/>
          <c:cat>
            <c:strRef>
              <c:f>Sheet1!$A$2:$A$10</c:f>
              <c:strCache>
                <c:ptCount val="9"/>
                <c:pt idx="0">
                  <c:v>We plan to develop and accrue competencies regarding the ESEF reporting requirements in-house (e.g. xHTML and knowledge on iXBRL taxonomies) (A)</c:v>
                </c:pt>
                <c:pt idx="1">
                  <c:v>We plan to do the tagging of our financial statements to the ESEF taxonomy in-house (A)</c:v>
                </c:pt>
                <c:pt idx="2">
                  <c:v>We plan to use our existing financial reporting system which will be made compliant with iXBRL / ESEF requirements (A)</c:v>
                </c:pt>
                <c:pt idx="3">
                  <c:v>We plan to tag notes to the financial statements at a granular level (not required by ESEF) (A)</c:v>
                </c:pt>
                <c:pt idx="4">
                  <c:v>Once ESEF implemented,we would be willing to extend XBRL reporting to quarterly and/or half-year reports (in addition to the annual financial statements) (A)</c:v>
                </c:pt>
                <c:pt idx="5">
                  <c:v>Once ESEF implemented in consolidated accounts, we would be willing to extend ESEF XBRL reporting to parent company´s separate accounts (according to local GAAP or IFRS). (A)</c:v>
                </c:pt>
                <c:pt idx="6">
                  <c:v>Once ESEF implemented, we would be willing to extend XBRL reporting to the subsidiaries' and parent companies' reporting to local business registers. (A)</c:v>
                </c:pt>
                <c:pt idx="7">
                  <c:v>Once ESEF implemented, we would be willing to extend XBRL reporting to narrative reports (e.g. management report) (A)</c:v>
                </c:pt>
                <c:pt idx="8">
                  <c:v>Our company filed the 2020 annual financial statement according to the ESEF requirements (A)</c:v>
                </c:pt>
              </c:strCache>
            </c:strRef>
          </c:cat>
          <c:val>
            <c:numRef>
              <c:f>Sheet1!$B$2:$B$10</c:f>
              <c:numCache>
                <c:formatCode>General</c:formatCode>
                <c:ptCount val="9"/>
                <c:pt idx="0">
                  <c:v>0.37</c:v>
                </c:pt>
                <c:pt idx="1">
                  <c:v>0.48</c:v>
                </c:pt>
                <c:pt idx="2">
                  <c:v>0.3</c:v>
                </c:pt>
                <c:pt idx="3">
                  <c:v>0.04</c:v>
                </c:pt>
                <c:pt idx="4">
                  <c:v>0.15</c:v>
                </c:pt>
                <c:pt idx="5">
                  <c:v>0</c:v>
                </c:pt>
                <c:pt idx="6">
                  <c:v>0</c:v>
                </c:pt>
                <c:pt idx="7">
                  <c:v>0.04</c:v>
                </c:pt>
                <c:pt idx="8">
                  <c:v>0.56000000000000005</c:v>
                </c:pt>
              </c:numCache>
            </c:numRef>
          </c:val>
          <c:extLst>
            <c:ext xmlns:c16="http://schemas.microsoft.com/office/drawing/2014/chart" uri="{C3380CC4-5D6E-409C-BE32-E72D297353CC}">
              <c16:uniqueId val="{00000009-4AC4-9F43-A215-AE2C38377D88}"/>
            </c:ext>
          </c:extLst>
        </c:ser>
        <c:ser>
          <c:idx val="1"/>
          <c:order val="1"/>
          <c:tx>
            <c:strRef>
              <c:f>Sheet1!$C$1</c:f>
              <c:strCache>
                <c:ptCount val="1"/>
                <c:pt idx="0">
                  <c:v>Not yet decided</c:v>
                </c:pt>
              </c:strCache>
            </c:strRef>
          </c:tx>
          <c:spPr>
            <a:solidFill>
              <a:srgbClr val="F26923"/>
            </a:solidFill>
            <a:effectLst/>
          </c:spPr>
          <c:invertIfNegative val="0"/>
          <c:cat>
            <c:strRef>
              <c:f>Sheet1!$A$2:$A$10</c:f>
              <c:strCache>
                <c:ptCount val="9"/>
                <c:pt idx="0">
                  <c:v>We plan to develop and accrue competencies regarding the ESEF reporting requirements in-house (e.g. xHTML and knowledge on iXBRL taxonomies) (A)</c:v>
                </c:pt>
                <c:pt idx="1">
                  <c:v>We plan to do the tagging of our financial statements to the ESEF taxonomy in-house (A)</c:v>
                </c:pt>
                <c:pt idx="2">
                  <c:v>We plan to use our existing financial reporting system which will be made compliant with iXBRL / ESEF requirements (A)</c:v>
                </c:pt>
                <c:pt idx="3">
                  <c:v>We plan to tag notes to the financial statements at a granular level (not required by ESEF) (A)</c:v>
                </c:pt>
                <c:pt idx="4">
                  <c:v>Once ESEF implemented,we would be willing to extend XBRL reporting to quarterly and/or half-year reports (in addition to the annual financial statements) (A)</c:v>
                </c:pt>
                <c:pt idx="5">
                  <c:v>Once ESEF implemented in consolidated accounts, we would be willing to extend ESEF XBRL reporting to parent company´s separate accounts (according to local GAAP or IFRS). (A)</c:v>
                </c:pt>
                <c:pt idx="6">
                  <c:v>Once ESEF implemented, we would be willing to extend XBRL reporting to the subsidiaries' and parent companies' reporting to local business registers. (A)</c:v>
                </c:pt>
                <c:pt idx="7">
                  <c:v>Once ESEF implemented, we would be willing to extend XBRL reporting to narrative reports (e.g. management report) (A)</c:v>
                </c:pt>
                <c:pt idx="8">
                  <c:v>Our company filed the 2020 annual financial statement according to the ESEF requirements (A)</c:v>
                </c:pt>
              </c:strCache>
            </c:strRef>
          </c:cat>
          <c:val>
            <c:numRef>
              <c:f>Sheet1!$C$2:$C$10</c:f>
              <c:numCache>
                <c:formatCode>General</c:formatCode>
                <c:ptCount val="9"/>
                <c:pt idx="0">
                  <c:v>0.04</c:v>
                </c:pt>
                <c:pt idx="1">
                  <c:v>0</c:v>
                </c:pt>
                <c:pt idx="2">
                  <c:v>0</c:v>
                </c:pt>
                <c:pt idx="3">
                  <c:v>0.18</c:v>
                </c:pt>
                <c:pt idx="4">
                  <c:v>0.44</c:v>
                </c:pt>
                <c:pt idx="5">
                  <c:v>0.33</c:v>
                </c:pt>
                <c:pt idx="6">
                  <c:v>0.33</c:v>
                </c:pt>
                <c:pt idx="7">
                  <c:v>0.28999999999999998</c:v>
                </c:pt>
                <c:pt idx="8">
                  <c:v>0</c:v>
                </c:pt>
              </c:numCache>
            </c:numRef>
          </c:val>
          <c:extLst>
            <c:ext xmlns:c16="http://schemas.microsoft.com/office/drawing/2014/chart" uri="{C3380CC4-5D6E-409C-BE32-E72D297353CC}">
              <c16:uniqueId val="{00000013-4AC4-9F43-A215-AE2C38377D88}"/>
            </c:ext>
          </c:extLst>
        </c:ser>
        <c:ser>
          <c:idx val="2"/>
          <c:order val="2"/>
          <c:tx>
            <c:strRef>
              <c:f>Sheet1!$D$1</c:f>
              <c:strCache>
                <c:ptCount val="1"/>
                <c:pt idx="0">
                  <c:v>Option (B)</c:v>
                </c:pt>
              </c:strCache>
            </c:strRef>
          </c:tx>
          <c:spPr>
            <a:solidFill>
              <a:srgbClr val="44A753"/>
            </a:solidFill>
            <a:effectLst/>
          </c:spPr>
          <c:invertIfNegative val="0"/>
          <c:cat>
            <c:strRef>
              <c:f>Sheet1!$A$2:$A$10</c:f>
              <c:strCache>
                <c:ptCount val="9"/>
                <c:pt idx="0">
                  <c:v>We plan to develop and accrue competencies regarding the ESEF reporting requirements in-house (e.g. xHTML and knowledge on iXBRL taxonomies) (A)</c:v>
                </c:pt>
                <c:pt idx="1">
                  <c:v>We plan to do the tagging of our financial statements to the ESEF taxonomy in-house (A)</c:v>
                </c:pt>
                <c:pt idx="2">
                  <c:v>We plan to use our existing financial reporting system which will be made compliant with iXBRL / ESEF requirements (A)</c:v>
                </c:pt>
                <c:pt idx="3">
                  <c:v>We plan to tag notes to the financial statements at a granular level (not required by ESEF) (A)</c:v>
                </c:pt>
                <c:pt idx="4">
                  <c:v>Once ESEF implemented,we would be willing to extend XBRL reporting to quarterly and/or half-year reports (in addition to the annual financial statements) (A)</c:v>
                </c:pt>
                <c:pt idx="5">
                  <c:v>Once ESEF implemented in consolidated accounts, we would be willing to extend ESEF XBRL reporting to parent company´s separate accounts (according to local GAAP or IFRS). (A)</c:v>
                </c:pt>
                <c:pt idx="6">
                  <c:v>Once ESEF implemented, we would be willing to extend XBRL reporting to the subsidiaries' and parent companies' reporting to local business registers. (A)</c:v>
                </c:pt>
                <c:pt idx="7">
                  <c:v>Once ESEF implemented, we would be willing to extend XBRL reporting to narrative reports (e.g. management report) (A)</c:v>
                </c:pt>
                <c:pt idx="8">
                  <c:v>Our company filed the 2020 annual financial statement according to the ESEF requirements (A)</c:v>
                </c:pt>
              </c:strCache>
            </c:strRef>
          </c:cat>
          <c:val>
            <c:numRef>
              <c:f>Sheet1!$D$2:$D$10</c:f>
              <c:numCache>
                <c:formatCode>General</c:formatCode>
                <c:ptCount val="9"/>
                <c:pt idx="0">
                  <c:v>0.59</c:v>
                </c:pt>
                <c:pt idx="1">
                  <c:v>0.52</c:v>
                </c:pt>
                <c:pt idx="2">
                  <c:v>0.7</c:v>
                </c:pt>
                <c:pt idx="3">
                  <c:v>0.78</c:v>
                </c:pt>
                <c:pt idx="4">
                  <c:v>0.41</c:v>
                </c:pt>
                <c:pt idx="5">
                  <c:v>0.67</c:v>
                </c:pt>
                <c:pt idx="6">
                  <c:v>0.67</c:v>
                </c:pt>
                <c:pt idx="7">
                  <c:v>0.67</c:v>
                </c:pt>
                <c:pt idx="8">
                  <c:v>0.44</c:v>
                </c:pt>
              </c:numCache>
            </c:numRef>
          </c:val>
          <c:extLst>
            <c:ext xmlns:c16="http://schemas.microsoft.com/office/drawing/2014/chart" uri="{C3380CC4-5D6E-409C-BE32-E72D297353CC}">
              <c16:uniqueId val="{0000001D-4AC4-9F43-A215-AE2C38377D88}"/>
            </c:ext>
          </c:extLst>
        </c:ser>
        <c:dLbls>
          <c:showLegendKey val="0"/>
          <c:showVal val="0"/>
          <c:showCatName val="0"/>
          <c:showSerName val="0"/>
          <c:showPercent val="0"/>
          <c:showBubbleSize val="0"/>
        </c:dLbls>
        <c:gapWidth val="150"/>
        <c:overlap val="100"/>
        <c:axId val="67451136"/>
        <c:axId val="66437120"/>
      </c:barChart>
      <c:catAx>
        <c:axId val="67451136"/>
        <c:scaling>
          <c:orientation val="maxMin"/>
        </c:scaling>
        <c:delete val="0"/>
        <c:axPos val="l"/>
        <c:numFmt formatCode="General" sourceLinked="1"/>
        <c:majorTickMark val="out"/>
        <c:minorTickMark val="none"/>
        <c:tickLblPos val="low"/>
        <c:txPr>
          <a:bodyPr/>
          <a:lstStyle/>
          <a:p>
            <a:pPr>
              <a:defRPr sz="800" smtId="4294967295">
                <a:solidFill>
                  <a:srgbClr val="666666"/>
                </a:solidFill>
                <a:latin typeface="Arial"/>
              </a:defRPr>
            </a:pPr>
            <a:endParaRPr lang="en-FI"/>
          </a:p>
        </c:txPr>
        <c:crossAx val="66437120"/>
        <c:crosses val="autoZero"/>
        <c:auto val="0"/>
        <c:lblAlgn val="ctr"/>
        <c:lblOffset val="100"/>
        <c:noMultiLvlLbl val="0"/>
      </c:catAx>
      <c:valAx>
        <c:axId val="66437120"/>
        <c:scaling>
          <c:orientation val="minMax"/>
          <c:max val="1"/>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a:defRPr>
            </a:pPr>
            <a:endParaRPr lang="en-FI"/>
          </a:p>
        </c:txPr>
        <c:crossAx val="67451136"/>
        <c:crosses val="autoZero"/>
        <c:crossBetween val="between"/>
      </c:valAx>
    </c:plotArea>
    <c:legend>
      <c:legendPos val="b"/>
      <c:overlay val="0"/>
      <c:txPr>
        <a:bodyPr/>
        <a:lstStyle/>
        <a:p>
          <a:pPr>
            <a:defRPr sz="1200" smtId="4294967295">
              <a:solidFill>
                <a:srgbClr val="333333"/>
              </a:solidFill>
              <a:latin typeface="Arial"/>
            </a:defRPr>
          </a:pPr>
          <a:endParaRPr lang="en-FI"/>
        </a:p>
      </c:txPr>
    </c:legend>
    <c:plotVisOnly val="1"/>
    <c:dispBlanksAs val="zero"/>
    <c:showDLblsOverMax val="1"/>
  </c:chart>
  <c:txPr>
    <a:bodyPr/>
    <a:lstStyle/>
    <a:p>
      <a:pPr>
        <a:defRPr sz="1400" smtId="4294967295"/>
      </a:pPr>
      <a:endParaRPr lang="en-FI"/>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Sheet1!$D$1</c:f>
              <c:strCache>
                <c:ptCount val="1"/>
                <c:pt idx="0">
                  <c:v>Option (A)</c:v>
                </c:pt>
              </c:strCache>
            </c:strRef>
          </c:tx>
          <c:spPr>
            <a:solidFill>
              <a:srgbClr val="234C5A"/>
            </a:solidFill>
            <a:ln>
              <a:solidFill>
                <a:srgbClr val="234C5A"/>
              </a:solidFill>
            </a:ln>
          </c:spPr>
          <c:invertIfNegative val="0"/>
          <c:cat>
            <c:strRef>
              <c:f>Sheet1!$C$2:$C$9</c:f>
              <c:strCache>
                <c:ptCount val="8"/>
                <c:pt idx="0">
                  <c:v>We used our existing financial reporting system which was made compliant with iXBRL / ESEF requirements (A)</c:v>
                </c:pt>
                <c:pt idx="1">
                  <c:v>We tagged notes to the financial statements (not required by ESEF in 2021 statements) (A)</c:v>
                </c:pt>
                <c:pt idx="2">
                  <c:v>We plan to tag notes to the financial statements at a granular level for 2022 financial statements (A)</c:v>
                </c:pt>
                <c:pt idx="3">
                  <c:v>Going forward, we would be willing to extend XBRL reporting to quarterly and/or half-year reports (in addition to the annual financial statements) (A)</c:v>
                </c:pt>
                <c:pt idx="4">
                  <c:v>Now that ESEF is implemented in consolidated accounts, we would be willing extend ESEF XBRL reporting to parent company's separate accounts (according to local GAAP or IFRS) (A)</c:v>
                </c:pt>
                <c:pt idx="5">
                  <c:v>Going forward, we would be willing to extend XBRL reporting to the subsidiaries' and parent companies' reporting to local business registers (A)</c:v>
                </c:pt>
                <c:pt idx="6">
                  <c:v>Going forward, we would be willing to extend XBRL reporting to narrative reports (e.g., management report) (A)</c:v>
                </c:pt>
                <c:pt idx="7">
                  <c:v>Going forward, we would be willing to extend XBRL reporting to ESG (Environmental, Social, and Governance) reports (A)</c:v>
                </c:pt>
              </c:strCache>
            </c:strRef>
          </c:cat>
          <c:val>
            <c:numRef>
              <c:f>Sheet1!$D$2:$D$9</c:f>
              <c:numCache>
                <c:formatCode>General</c:formatCode>
                <c:ptCount val="8"/>
                <c:pt idx="0">
                  <c:v>0.27</c:v>
                </c:pt>
                <c:pt idx="1">
                  <c:v>0</c:v>
                </c:pt>
                <c:pt idx="2">
                  <c:v>0.17</c:v>
                </c:pt>
                <c:pt idx="3">
                  <c:v>0.12</c:v>
                </c:pt>
                <c:pt idx="4">
                  <c:v>0.08</c:v>
                </c:pt>
                <c:pt idx="5">
                  <c:v>0.05</c:v>
                </c:pt>
                <c:pt idx="6">
                  <c:v>0</c:v>
                </c:pt>
                <c:pt idx="7">
                  <c:v>0.16</c:v>
                </c:pt>
              </c:numCache>
            </c:numRef>
          </c:val>
          <c:extLst>
            <c:ext xmlns:c16="http://schemas.microsoft.com/office/drawing/2014/chart" uri="{C3380CC4-5D6E-409C-BE32-E72D297353CC}">
              <c16:uniqueId val="{00000008-7D1E-E24C-BB2E-642BAF5FB592}"/>
            </c:ext>
          </c:extLst>
        </c:ser>
        <c:ser>
          <c:idx val="1"/>
          <c:order val="1"/>
          <c:tx>
            <c:strRef>
              <c:f>Sheet1!$E$1</c:f>
              <c:strCache>
                <c:ptCount val="1"/>
                <c:pt idx="0">
                  <c:v>Option (B)</c:v>
                </c:pt>
              </c:strCache>
            </c:strRef>
          </c:tx>
          <c:spPr>
            <a:solidFill>
              <a:srgbClr val="F26923"/>
            </a:solidFill>
            <a:ln>
              <a:solidFill>
                <a:srgbClr val="F26923"/>
              </a:solidFill>
            </a:ln>
          </c:spPr>
          <c:invertIfNegative val="0"/>
          <c:cat>
            <c:strRef>
              <c:f>Sheet1!$C$2:$C$9</c:f>
              <c:strCache>
                <c:ptCount val="8"/>
                <c:pt idx="0">
                  <c:v>We used our existing financial reporting system which was made compliant with iXBRL / ESEF requirements (A)</c:v>
                </c:pt>
                <c:pt idx="1">
                  <c:v>We tagged notes to the financial statements (not required by ESEF in 2021 statements) (A)</c:v>
                </c:pt>
                <c:pt idx="2">
                  <c:v>We plan to tag notes to the financial statements at a granular level for 2022 financial statements (A)</c:v>
                </c:pt>
                <c:pt idx="3">
                  <c:v>Going forward, we would be willing to extend XBRL reporting to quarterly and/or half-year reports (in addition to the annual financial statements) (A)</c:v>
                </c:pt>
                <c:pt idx="4">
                  <c:v>Now that ESEF is implemented in consolidated accounts, we would be willing extend ESEF XBRL reporting to parent company's separate accounts (according to local GAAP or IFRS) (A)</c:v>
                </c:pt>
                <c:pt idx="5">
                  <c:v>Going forward, we would be willing to extend XBRL reporting to the subsidiaries' and parent companies' reporting to local business registers (A)</c:v>
                </c:pt>
                <c:pt idx="6">
                  <c:v>Going forward, we would be willing to extend XBRL reporting to narrative reports (e.g., management report) (A)</c:v>
                </c:pt>
                <c:pt idx="7">
                  <c:v>Going forward, we would be willing to extend XBRL reporting to ESG (Environmental, Social, and Governance) reports (A)</c:v>
                </c:pt>
              </c:strCache>
            </c:strRef>
          </c:cat>
          <c:val>
            <c:numRef>
              <c:f>Sheet1!$E$2:$E$9</c:f>
              <c:numCache>
                <c:formatCode>General</c:formatCode>
                <c:ptCount val="8"/>
                <c:pt idx="0">
                  <c:v>0.73</c:v>
                </c:pt>
                <c:pt idx="1">
                  <c:v>1</c:v>
                </c:pt>
                <c:pt idx="2">
                  <c:v>0.83</c:v>
                </c:pt>
                <c:pt idx="3">
                  <c:v>0.88</c:v>
                </c:pt>
                <c:pt idx="4">
                  <c:v>0.92</c:v>
                </c:pt>
                <c:pt idx="5">
                  <c:v>0.95</c:v>
                </c:pt>
                <c:pt idx="6">
                  <c:v>1</c:v>
                </c:pt>
                <c:pt idx="7">
                  <c:v>0.84</c:v>
                </c:pt>
              </c:numCache>
            </c:numRef>
          </c:val>
          <c:extLst>
            <c:ext xmlns:c16="http://schemas.microsoft.com/office/drawing/2014/chart" uri="{C3380CC4-5D6E-409C-BE32-E72D297353CC}">
              <c16:uniqueId val="{00000011-7D1E-E24C-BB2E-642BAF5FB592}"/>
            </c:ext>
          </c:extLst>
        </c:ser>
        <c:dLbls>
          <c:showLegendKey val="0"/>
          <c:showVal val="0"/>
          <c:showCatName val="0"/>
          <c:showSerName val="0"/>
          <c:showPercent val="0"/>
          <c:showBubbleSize val="0"/>
        </c:dLbls>
        <c:gapWidth val="150"/>
        <c:overlap val="100"/>
        <c:axId val="67451136"/>
        <c:axId val="66437120"/>
      </c:barChart>
      <c:catAx>
        <c:axId val="67451136"/>
        <c:scaling>
          <c:orientation val="maxMin"/>
        </c:scaling>
        <c:delete val="0"/>
        <c:axPos val="l"/>
        <c:numFmt formatCode="General" sourceLinked="1"/>
        <c:majorTickMark val="out"/>
        <c:minorTickMark val="none"/>
        <c:tickLblPos val="low"/>
        <c:txPr>
          <a:bodyPr/>
          <a:lstStyle/>
          <a:p>
            <a:pPr>
              <a:defRPr sz="800" smtId="4294967295">
                <a:solidFill>
                  <a:srgbClr val="666666"/>
                </a:solidFill>
                <a:latin typeface="Arial" pitchFamily="34" charset="0"/>
              </a:defRPr>
            </a:pPr>
            <a:endParaRPr lang="en-FI"/>
          </a:p>
        </c:txPr>
        <c:crossAx val="66437120"/>
        <c:crosses val="autoZero"/>
        <c:auto val="0"/>
        <c:lblAlgn val="ctr"/>
        <c:lblOffset val="100"/>
        <c:noMultiLvlLbl val="0"/>
      </c:catAx>
      <c:valAx>
        <c:axId val="66437120"/>
        <c:scaling>
          <c:orientation val="minMax"/>
          <c:max val="1"/>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en-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en-FI"/>
        </a:p>
      </c:txPr>
    </c:legend>
    <c:plotVisOnly val="1"/>
    <c:dispBlanksAs val="zero"/>
    <c:showDLblsOverMax val="1"/>
  </c:chart>
  <c:txPr>
    <a:bodyPr/>
    <a:lstStyle/>
    <a:p>
      <a:pPr>
        <a:defRPr sz="1400" smtId="4294967295"/>
      </a:pPr>
      <a:endParaRPr lang="en-FI"/>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Sheet1!$D$1</c:f>
              <c:strCache>
                <c:ptCount val="1"/>
                <c:pt idx="0">
                  <c:v>Option (A)</c:v>
                </c:pt>
              </c:strCache>
            </c:strRef>
          </c:tx>
          <c:spPr>
            <a:solidFill>
              <a:srgbClr val="234C5A"/>
            </a:solidFill>
            <a:ln>
              <a:solidFill>
                <a:srgbClr val="234C5A"/>
              </a:solidFill>
            </a:ln>
          </c:spPr>
          <c:invertIfNegative val="0"/>
          <c:cat>
            <c:strRef>
              <c:f>Sheet1!$C$2:$C$3</c:f>
              <c:strCache>
                <c:ptCount val="2"/>
                <c:pt idx="0">
                  <c:v>We developed and accrued competencies regarding the ESEF reporting requirements in-house (e.g. xHTML and knowledge on iXBRL taxonomies) (A)</c:v>
                </c:pt>
                <c:pt idx="1">
                  <c:v>We did the tagging of our financial statements to the ESEF taxonomy in-house (A)</c:v>
                </c:pt>
              </c:strCache>
            </c:strRef>
          </c:cat>
          <c:val>
            <c:numRef>
              <c:f>Sheet1!$D$2:$D$3</c:f>
              <c:numCache>
                <c:formatCode>General</c:formatCode>
                <c:ptCount val="2"/>
                <c:pt idx="0">
                  <c:v>0.15</c:v>
                </c:pt>
                <c:pt idx="1">
                  <c:v>0.5</c:v>
                </c:pt>
              </c:numCache>
            </c:numRef>
          </c:val>
          <c:extLst>
            <c:ext xmlns:c16="http://schemas.microsoft.com/office/drawing/2014/chart" uri="{C3380CC4-5D6E-409C-BE32-E72D297353CC}">
              <c16:uniqueId val="{00000002-164A-9545-B170-D0BB7D1F877A}"/>
            </c:ext>
          </c:extLst>
        </c:ser>
        <c:ser>
          <c:idx val="1"/>
          <c:order val="1"/>
          <c:tx>
            <c:strRef>
              <c:f>Sheet1!$E$1</c:f>
              <c:strCache>
                <c:ptCount val="1"/>
                <c:pt idx="0">
                  <c:v>Hybrid</c:v>
                </c:pt>
              </c:strCache>
            </c:strRef>
          </c:tx>
          <c:spPr>
            <a:solidFill>
              <a:srgbClr val="F26923"/>
            </a:solidFill>
            <a:ln>
              <a:solidFill>
                <a:srgbClr val="F26923"/>
              </a:solidFill>
            </a:ln>
          </c:spPr>
          <c:invertIfNegative val="0"/>
          <c:cat>
            <c:strRef>
              <c:f>Sheet1!$C$2:$C$3</c:f>
              <c:strCache>
                <c:ptCount val="2"/>
                <c:pt idx="0">
                  <c:v>We developed and accrued competencies regarding the ESEF reporting requirements in-house (e.g. xHTML and knowledge on iXBRL taxonomies) (A)</c:v>
                </c:pt>
                <c:pt idx="1">
                  <c:v>We did the tagging of our financial statements to the ESEF taxonomy in-house (A)</c:v>
                </c:pt>
              </c:strCache>
            </c:strRef>
          </c:cat>
          <c:val>
            <c:numRef>
              <c:f>Sheet1!$E$2:$E$3</c:f>
              <c:numCache>
                <c:formatCode>General</c:formatCode>
                <c:ptCount val="2"/>
                <c:pt idx="0">
                  <c:v>0.54</c:v>
                </c:pt>
                <c:pt idx="1">
                  <c:v>0.15</c:v>
                </c:pt>
              </c:numCache>
            </c:numRef>
          </c:val>
          <c:extLst>
            <c:ext xmlns:c16="http://schemas.microsoft.com/office/drawing/2014/chart" uri="{C3380CC4-5D6E-409C-BE32-E72D297353CC}">
              <c16:uniqueId val="{00000005-164A-9545-B170-D0BB7D1F877A}"/>
            </c:ext>
          </c:extLst>
        </c:ser>
        <c:ser>
          <c:idx val="2"/>
          <c:order val="2"/>
          <c:tx>
            <c:strRef>
              <c:f>Sheet1!$F$1</c:f>
              <c:strCache>
                <c:ptCount val="1"/>
                <c:pt idx="0">
                  <c:v>Option (B)</c:v>
                </c:pt>
              </c:strCache>
            </c:strRef>
          </c:tx>
          <c:spPr>
            <a:solidFill>
              <a:srgbClr val="44A753"/>
            </a:solidFill>
            <a:ln>
              <a:solidFill>
                <a:srgbClr val="44A753"/>
              </a:solidFill>
            </a:ln>
          </c:spPr>
          <c:invertIfNegative val="0"/>
          <c:cat>
            <c:strRef>
              <c:f>Sheet1!$C$2:$C$3</c:f>
              <c:strCache>
                <c:ptCount val="2"/>
                <c:pt idx="0">
                  <c:v>We developed and accrued competencies regarding the ESEF reporting requirements in-house (e.g. xHTML and knowledge on iXBRL taxonomies) (A)</c:v>
                </c:pt>
                <c:pt idx="1">
                  <c:v>We did the tagging of our financial statements to the ESEF taxonomy in-house (A)</c:v>
                </c:pt>
              </c:strCache>
            </c:strRef>
          </c:cat>
          <c:val>
            <c:numRef>
              <c:f>Sheet1!$F$2:$F$3</c:f>
              <c:numCache>
                <c:formatCode>General</c:formatCode>
                <c:ptCount val="2"/>
                <c:pt idx="0">
                  <c:v>0.31</c:v>
                </c:pt>
                <c:pt idx="1">
                  <c:v>0.35</c:v>
                </c:pt>
              </c:numCache>
            </c:numRef>
          </c:val>
          <c:extLst>
            <c:ext xmlns:c16="http://schemas.microsoft.com/office/drawing/2014/chart" uri="{C3380CC4-5D6E-409C-BE32-E72D297353CC}">
              <c16:uniqueId val="{00000008-164A-9545-B170-D0BB7D1F877A}"/>
            </c:ext>
          </c:extLst>
        </c:ser>
        <c:dLbls>
          <c:showLegendKey val="0"/>
          <c:showVal val="0"/>
          <c:showCatName val="0"/>
          <c:showSerName val="0"/>
          <c:showPercent val="0"/>
          <c:showBubbleSize val="0"/>
        </c:dLbls>
        <c:gapWidth val="150"/>
        <c:overlap val="100"/>
        <c:axId val="67451136"/>
        <c:axId val="66437120"/>
      </c:barChart>
      <c:catAx>
        <c:axId val="67451136"/>
        <c:scaling>
          <c:orientation val="maxMin"/>
        </c:scaling>
        <c:delete val="0"/>
        <c:axPos val="l"/>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en-FI"/>
          </a:p>
        </c:txPr>
        <c:crossAx val="66437120"/>
        <c:crosses val="autoZero"/>
        <c:auto val="0"/>
        <c:lblAlgn val="ctr"/>
        <c:lblOffset val="100"/>
        <c:noMultiLvlLbl val="0"/>
      </c:catAx>
      <c:valAx>
        <c:axId val="66437120"/>
        <c:scaling>
          <c:orientation val="minMax"/>
          <c:max val="1"/>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en-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en-FI"/>
        </a:p>
      </c:txPr>
    </c:legend>
    <c:plotVisOnly val="1"/>
    <c:dispBlanksAs val="zero"/>
    <c:showDLblsOverMax val="1"/>
  </c:chart>
  <c:txPr>
    <a:bodyPr/>
    <a:lstStyle/>
    <a:p>
      <a:pPr>
        <a:defRPr sz="1400" smtId="4294967295"/>
      </a:pPr>
      <a:endParaRPr lang="en-FI"/>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Please indicate on a scale (1 = do not agree ... 5 = agree), your opinion on the following statements regarding ESEF and XBRL</c:v>
                </c:pt>
              </c:strCache>
            </c:strRef>
          </c:tx>
          <c:spPr>
            <a:solidFill>
              <a:srgbClr val="234C5A"/>
            </a:solidFill>
            <a:effectLst/>
          </c:spPr>
          <c:invertIfNegative val="0"/>
          <c:cat>
            <c:strRef>
              <c:f>Sheet1!$A$2:$A$11</c:f>
              <c:strCache>
                <c:ptCount val="10"/>
                <c:pt idx="0">
                  <c:v>It is difficult to find expertise on XBRL in Finland</c:v>
                </c:pt>
                <c:pt idx="1">
                  <c:v>It is difficult to find expertise on XBRL globally</c:v>
                </c:pt>
                <c:pt idx="2">
                  <c:v>Our company has employees knowledgeable on XBRL</c:v>
                </c:pt>
                <c:pt idx="3">
                  <c:v>I am knowledgeable on XBRL</c:v>
                </c:pt>
                <c:pt idx="4">
                  <c:v>Implementing ESEF and XBRL requires considerable investments in IT resources from companies</c:v>
                </c:pt>
                <c:pt idx="5">
                  <c:v>Implementing ESEF and XBRL requires deep knowledge of XBRL from companies</c:v>
                </c:pt>
                <c:pt idx="6">
                  <c:v>Implementing ESEF and XBRL requires deep knowledge of IFRS from companies</c:v>
                </c:pt>
                <c:pt idx="7">
                  <c:v>Implementing ESEF and XBRL incurs considerable costs to companies</c:v>
                </c:pt>
                <c:pt idx="8">
                  <c:v>Companies should have a deep knowledge of ESEF/XBRL taxonomy</c:v>
                </c:pt>
                <c:pt idx="9">
                  <c:v>Quality of the financial statements tagged with XBRL will suffer if XBRL-tags are not audited</c:v>
                </c:pt>
              </c:strCache>
            </c:strRef>
          </c:cat>
          <c:val>
            <c:numRef>
              <c:f>Sheet1!$B$2:$B$11</c:f>
              <c:numCache>
                <c:formatCode>General</c:formatCode>
                <c:ptCount val="10"/>
                <c:pt idx="0">
                  <c:v>3.28571428571429</c:v>
                </c:pt>
                <c:pt idx="1">
                  <c:v>2.57894736842105</c:v>
                </c:pt>
                <c:pt idx="2">
                  <c:v>2.1428571428571401</c:v>
                </c:pt>
                <c:pt idx="3">
                  <c:v>2.0476190476190501</c:v>
                </c:pt>
                <c:pt idx="4">
                  <c:v>3.0476190476190501</c:v>
                </c:pt>
                <c:pt idx="5">
                  <c:v>3.28571428571429</c:v>
                </c:pt>
                <c:pt idx="6">
                  <c:v>3.6666666666666701</c:v>
                </c:pt>
                <c:pt idx="7">
                  <c:v>3.38095238095238</c:v>
                </c:pt>
                <c:pt idx="8">
                  <c:v>3.61904761904762</c:v>
                </c:pt>
                <c:pt idx="9">
                  <c:v>3.3</c:v>
                </c:pt>
              </c:numCache>
            </c:numRef>
          </c:val>
          <c:extLst>
            <c:ext xmlns:c16="http://schemas.microsoft.com/office/drawing/2014/chart" uri="{C3380CC4-5D6E-409C-BE32-E72D297353CC}">
              <c16:uniqueId val="{0000000A-1E99-AB4B-8B83-83BA619E8A33}"/>
            </c:ext>
          </c:extLst>
        </c:ser>
        <c:dLbls>
          <c:showLegendKey val="0"/>
          <c:showVal val="0"/>
          <c:showCatName val="0"/>
          <c:showSerName val="0"/>
          <c:showPercent val="0"/>
          <c:showBubbleSize val="0"/>
        </c:dLbls>
        <c:gapWidth val="150"/>
        <c:axId val="345743928"/>
        <c:axId val="345746672"/>
      </c:barChart>
      <c:catAx>
        <c:axId val="345743928"/>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u="none" smtId="4294967295">
                <a:solidFill>
                  <a:srgbClr val="666666"/>
                </a:solidFill>
              </a:defRPr>
            </a:pPr>
            <a:endParaRPr lang="en-FI"/>
          </a:p>
        </c:txPr>
        <c:crossAx val="345746672"/>
        <c:crosses val="autoZero"/>
        <c:auto val="0"/>
        <c:lblAlgn val="ctr"/>
        <c:lblOffset val="100"/>
        <c:noMultiLvlLbl val="0"/>
      </c:catAx>
      <c:valAx>
        <c:axId val="345746672"/>
        <c:scaling>
          <c:orientation val="minMax"/>
          <c:max val="5"/>
          <c:min val="0"/>
        </c:scaling>
        <c:delete val="0"/>
        <c:axPos val="t"/>
        <c:majorGridlines/>
        <c:numFmt formatCode="General" sourceLinked="0"/>
        <c:majorTickMark val="out"/>
        <c:minorTickMark val="none"/>
        <c:tickLblPos val="high"/>
        <c:crossAx val="345743928"/>
        <c:crosses val="autoZero"/>
        <c:crossBetween val="between"/>
        <c:majorUnit val="1"/>
        <c:minorUnit val="1"/>
      </c:valAx>
    </c:plotArea>
    <c:plotVisOnly val="1"/>
    <c:dispBlanksAs val="zero"/>
    <c:showDLblsOverMax val="1"/>
  </c:chart>
  <c:txPr>
    <a:bodyPr/>
    <a:lstStyle/>
    <a:p>
      <a:pPr>
        <a:defRPr sz="1400" smtId="4294967295"/>
      </a:pPr>
      <a:endParaRPr lang="en-FI"/>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Please indicate on a scale (1 = do not agree ... 5 = agree), your opinion on the following statements regarding ESEF and XBRL</c:v>
                </c:pt>
              </c:strCache>
            </c:strRef>
          </c:tx>
          <c:spPr>
            <a:solidFill>
              <a:srgbClr val="234C5A"/>
            </a:solidFill>
            <a:effectLst/>
          </c:spPr>
          <c:invertIfNegative val="0"/>
          <c:dLbls>
            <c:dLbl>
              <c:idx val="0"/>
              <c:tx>
                <c:rich>
                  <a:bodyPr/>
                  <a:lstStyle/>
                  <a:p>
                    <a:r>
                      <a:rPr lang="en-US"/>
                      <a:t>n = 18</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0A9B-A64E-90ED-43DD09880837}"/>
                </c:ext>
              </c:extLst>
            </c:dLbl>
            <c:dLbl>
              <c:idx val="1"/>
              <c:tx>
                <c:rich>
                  <a:bodyPr/>
                  <a:lstStyle/>
                  <a:p>
                    <a:r>
                      <a:rPr lang="en-US"/>
                      <a:t>n = 18</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0A9B-A64E-90ED-43DD09880837}"/>
                </c:ext>
              </c:extLst>
            </c:dLbl>
            <c:dLbl>
              <c:idx val="2"/>
              <c:tx>
                <c:rich>
                  <a:bodyPr/>
                  <a:lstStyle/>
                  <a:p>
                    <a:r>
                      <a:rPr lang="en-US"/>
                      <a:t>n = 18</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0A9B-A64E-90ED-43DD09880837}"/>
                </c:ext>
              </c:extLst>
            </c:dLbl>
            <c:dLbl>
              <c:idx val="3"/>
              <c:tx>
                <c:rich>
                  <a:bodyPr/>
                  <a:lstStyle/>
                  <a:p>
                    <a:r>
                      <a:rPr lang="en-US"/>
                      <a:t>n = 18</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0A9B-A64E-90ED-43DD09880837}"/>
                </c:ext>
              </c:extLst>
            </c:dLbl>
            <c:dLbl>
              <c:idx val="4"/>
              <c:tx>
                <c:rich>
                  <a:bodyPr/>
                  <a:lstStyle/>
                  <a:p>
                    <a:r>
                      <a:rPr lang="en-US"/>
                      <a:t>n = 18</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0A9B-A64E-90ED-43DD09880837}"/>
                </c:ext>
              </c:extLst>
            </c:dLbl>
            <c:dLbl>
              <c:idx val="5"/>
              <c:tx>
                <c:rich>
                  <a:bodyPr/>
                  <a:lstStyle/>
                  <a:p>
                    <a:r>
                      <a:rPr lang="en-US"/>
                      <a:t>n = 18</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0A9B-A64E-90ED-43DD09880837}"/>
                </c:ext>
              </c:extLst>
            </c:dLbl>
            <c:dLbl>
              <c:idx val="6"/>
              <c:tx>
                <c:rich>
                  <a:bodyPr/>
                  <a:lstStyle/>
                  <a:p>
                    <a:r>
                      <a:rPr lang="en-US"/>
                      <a:t>n = 18</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0A9B-A64E-90ED-43DD09880837}"/>
                </c:ext>
              </c:extLst>
            </c:dLbl>
            <c:dLbl>
              <c:idx val="7"/>
              <c:tx>
                <c:rich>
                  <a:bodyPr/>
                  <a:lstStyle/>
                  <a:p>
                    <a:r>
                      <a:rPr lang="en-US"/>
                      <a:t>n = 18</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0A9B-A64E-90ED-43DD09880837}"/>
                </c:ext>
              </c:extLst>
            </c:dLbl>
            <c:dLbl>
              <c:idx val="8"/>
              <c:tx>
                <c:rich>
                  <a:bodyPr/>
                  <a:lstStyle/>
                  <a:p>
                    <a:r>
                      <a:rPr lang="en-US"/>
                      <a:t>n = 17</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0A9B-A64E-90ED-43DD09880837}"/>
                </c:ext>
              </c:extLst>
            </c:dLbl>
            <c:dLbl>
              <c:idx val="9"/>
              <c:tx>
                <c:rich>
                  <a:bodyPr/>
                  <a:lstStyle/>
                  <a:p>
                    <a:r>
                      <a:rPr lang="en-US"/>
                      <a:t>n = 18</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0A9B-A64E-90ED-43DD09880837}"/>
                </c:ext>
              </c:extLst>
            </c:dLbl>
            <c:dLbl>
              <c:idx val="10"/>
              <c:tx>
                <c:rich>
                  <a:bodyPr/>
                  <a:lstStyle/>
                  <a:p>
                    <a:r>
                      <a:rPr lang="en-US"/>
                      <a:t>n = 18</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0A9B-A64E-90ED-43DD09880837}"/>
                </c:ext>
              </c:extLst>
            </c:dLbl>
            <c:dLbl>
              <c:idx val="11"/>
              <c:tx>
                <c:rich>
                  <a:bodyPr/>
                  <a:lstStyle/>
                  <a:p>
                    <a:r>
                      <a:rPr lang="en-US"/>
                      <a:t>n = 18</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B-0A9B-A64E-90ED-43DD09880837}"/>
                </c:ext>
              </c:extLst>
            </c:dLbl>
            <c:dLbl>
              <c:idx val="12"/>
              <c:tx>
                <c:rich>
                  <a:bodyPr/>
                  <a:lstStyle/>
                  <a:p>
                    <a:r>
                      <a:rPr lang="en-US"/>
                      <a:t>n = 18</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C-0A9B-A64E-90ED-43DD09880837}"/>
                </c:ext>
              </c:extLst>
            </c:dLbl>
            <c:dLbl>
              <c:idx val="13"/>
              <c:tx>
                <c:rich>
                  <a:bodyPr/>
                  <a:lstStyle/>
                  <a:p>
                    <a:r>
                      <a:rPr lang="en-US"/>
                      <a:t>n = 18</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D-0A9B-A64E-90ED-43DD09880837}"/>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Sheet1!$A$2:$A$15</c:f>
              <c:strCache>
                <c:ptCount val="14"/>
                <c:pt idx="0">
                  <c:v>It is difficult to find expertise on XBRL in Finland</c:v>
                </c:pt>
                <c:pt idx="1">
                  <c:v>It is difficult to find expertise on XBRL globally</c:v>
                </c:pt>
                <c:pt idx="2">
                  <c:v>Our company has employees knowledgeable on XBRL</c:v>
                </c:pt>
                <c:pt idx="3">
                  <c:v>I am knowledgeable on XBRL</c:v>
                </c:pt>
                <c:pt idx="4">
                  <c:v>Implementing ESEF and XBRL requires considerable investments in IT resources from companies</c:v>
                </c:pt>
                <c:pt idx="5">
                  <c:v>Implementing ESEF and XBRL requires deep knowledge of XBRL from companies</c:v>
                </c:pt>
                <c:pt idx="6">
                  <c:v>Implementing ESEF and XBRL requires deep knowledge of IFRS from companies</c:v>
                </c:pt>
                <c:pt idx="7">
                  <c:v>Implementing ESEF and XBRL incurs considerable costs to companies</c:v>
                </c:pt>
                <c:pt idx="8">
                  <c:v>Companies should have a deep knowledge of ESEF/XBRL taxonomy</c:v>
                </c:pt>
                <c:pt idx="9">
                  <c:v>Quality of the financial statements tagged with XBRL will suffer if XBRL-tags are not audited</c:v>
                </c:pt>
                <c:pt idx="10">
                  <c:v>ESEF will speed up the process of transmitting data on financial statements to users</c:v>
                </c:pt>
                <c:pt idx="11">
                  <c:v>ESEF will improve the usefulness of financial statements</c:v>
                </c:pt>
                <c:pt idx="12">
                  <c:v>ESEF will improve the reliability of financial statements</c:v>
                </c:pt>
                <c:pt idx="13">
                  <c:v>ESEF will improve the comparability of financial statements</c:v>
                </c:pt>
              </c:strCache>
            </c:strRef>
          </c:cat>
          <c:val>
            <c:numRef>
              <c:f>Sheet1!$B$2:$B$15</c:f>
              <c:numCache>
                <c:formatCode>General</c:formatCode>
                <c:ptCount val="14"/>
                <c:pt idx="0">
                  <c:v>2.5555555555555598</c:v>
                </c:pt>
                <c:pt idx="1">
                  <c:v>2.2777777777777799</c:v>
                </c:pt>
                <c:pt idx="2">
                  <c:v>2.9444444444444402</c:v>
                </c:pt>
                <c:pt idx="3">
                  <c:v>2.7222222222222201</c:v>
                </c:pt>
                <c:pt idx="4">
                  <c:v>2.8888888888888902</c:v>
                </c:pt>
                <c:pt idx="5">
                  <c:v>2.8333333333333299</c:v>
                </c:pt>
                <c:pt idx="6">
                  <c:v>3.2222222222222201</c:v>
                </c:pt>
                <c:pt idx="7">
                  <c:v>3.0555555555555598</c:v>
                </c:pt>
                <c:pt idx="8">
                  <c:v>3.2941176470588198</c:v>
                </c:pt>
                <c:pt idx="9">
                  <c:v>2.6666666666666701</c:v>
                </c:pt>
                <c:pt idx="10">
                  <c:v>2.8333333333333299</c:v>
                </c:pt>
                <c:pt idx="11">
                  <c:v>3.1111111111111098</c:v>
                </c:pt>
                <c:pt idx="12">
                  <c:v>2.1666666666666701</c:v>
                </c:pt>
                <c:pt idx="13">
                  <c:v>3.3888888888888902</c:v>
                </c:pt>
              </c:numCache>
            </c:numRef>
          </c:val>
          <c:extLst>
            <c:ext xmlns:c16="http://schemas.microsoft.com/office/drawing/2014/chart" uri="{C3380CC4-5D6E-409C-BE32-E72D297353CC}">
              <c16:uniqueId val="{0000000E-0A9B-A64E-90ED-43DD09880837}"/>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crossAx val="66437120"/>
        <c:crosses val="autoZero"/>
        <c:auto val="0"/>
        <c:lblAlgn val="ctr"/>
        <c:lblOffset val="100"/>
        <c:noMultiLvlLbl val="0"/>
      </c:catAx>
      <c:valAx>
        <c:axId val="66437120"/>
        <c:scaling>
          <c:orientation val="minMax"/>
          <c:max val="5"/>
          <c:min val="0"/>
        </c:scaling>
        <c:delete val="0"/>
        <c:axPos val="t"/>
        <c:majorGridlines/>
        <c:numFmt formatCode="General" sourceLinked="0"/>
        <c:majorTickMark val="out"/>
        <c:minorTickMark val="none"/>
        <c:tickLblPos val="high"/>
        <c:crossAx val="67451136"/>
        <c:crosses val="autoZero"/>
        <c:crossBetween val="between"/>
        <c:majorUnit val="1"/>
        <c:minorUnit val="1"/>
      </c:valAx>
    </c:plotArea>
    <c:plotVisOnly val="1"/>
    <c:dispBlanksAs val="zero"/>
    <c:showDLblsOverMax val="1"/>
  </c:chart>
  <c:txPr>
    <a:bodyPr/>
    <a:lstStyle/>
    <a:p>
      <a:pPr>
        <a:defRPr sz="1050" smtId="4294967295"/>
      </a:pPr>
      <a:endParaRPr lang="en-FI"/>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Please indicate on a scale (1 = do not agree ... 5 = agree), your opinion on the following statements regarding ESEF and XBRL</c:v>
                </c:pt>
              </c:strCache>
            </c:strRef>
          </c:tx>
          <c:spPr>
            <a:solidFill>
              <a:srgbClr val="234C5A"/>
            </a:solidFill>
            <a:effectLst/>
          </c:spPr>
          <c:invertIfNegative val="0"/>
          <c:dLbls>
            <c:dLbl>
              <c:idx val="0"/>
              <c:tx>
                <c:rich>
                  <a:bodyPr/>
                  <a:lstStyle/>
                  <a:p>
                    <a:r>
                      <a:rPr lang="en-US"/>
                      <a:t>n = 27</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E986-9742-989A-0365B886D042}"/>
                </c:ext>
              </c:extLst>
            </c:dLbl>
            <c:dLbl>
              <c:idx val="1"/>
              <c:tx>
                <c:rich>
                  <a:bodyPr/>
                  <a:lstStyle/>
                  <a:p>
                    <a:r>
                      <a:rPr lang="en-US"/>
                      <a:t>n = 26</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E986-9742-989A-0365B886D042}"/>
                </c:ext>
              </c:extLst>
            </c:dLbl>
            <c:dLbl>
              <c:idx val="2"/>
              <c:tx>
                <c:rich>
                  <a:bodyPr/>
                  <a:lstStyle/>
                  <a:p>
                    <a:r>
                      <a:rPr lang="en-US"/>
                      <a:t>n = 27</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E986-9742-989A-0365B886D042}"/>
                </c:ext>
              </c:extLst>
            </c:dLbl>
            <c:dLbl>
              <c:idx val="3"/>
              <c:tx>
                <c:rich>
                  <a:bodyPr/>
                  <a:lstStyle/>
                  <a:p>
                    <a:r>
                      <a:rPr lang="en-US"/>
                      <a:t>n = 27</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E986-9742-989A-0365B886D042}"/>
                </c:ext>
              </c:extLst>
            </c:dLbl>
            <c:dLbl>
              <c:idx val="4"/>
              <c:tx>
                <c:rich>
                  <a:bodyPr/>
                  <a:lstStyle/>
                  <a:p>
                    <a:r>
                      <a:rPr lang="en-US"/>
                      <a:t>n = 27</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E986-9742-989A-0365B886D042}"/>
                </c:ext>
              </c:extLst>
            </c:dLbl>
            <c:dLbl>
              <c:idx val="5"/>
              <c:tx>
                <c:rich>
                  <a:bodyPr/>
                  <a:lstStyle/>
                  <a:p>
                    <a:r>
                      <a:rPr lang="en-US"/>
                      <a:t>n = 27</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E986-9742-989A-0365B886D042}"/>
                </c:ext>
              </c:extLst>
            </c:dLbl>
            <c:dLbl>
              <c:idx val="6"/>
              <c:tx>
                <c:rich>
                  <a:bodyPr/>
                  <a:lstStyle/>
                  <a:p>
                    <a:r>
                      <a:rPr lang="en-US"/>
                      <a:t>n = 27</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E986-9742-989A-0365B886D042}"/>
                </c:ext>
              </c:extLst>
            </c:dLbl>
            <c:dLbl>
              <c:idx val="7"/>
              <c:tx>
                <c:rich>
                  <a:bodyPr/>
                  <a:lstStyle/>
                  <a:p>
                    <a:r>
                      <a:rPr lang="en-US"/>
                      <a:t>n = 27</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E986-9742-989A-0365B886D042}"/>
                </c:ext>
              </c:extLst>
            </c:dLbl>
            <c:dLbl>
              <c:idx val="8"/>
              <c:tx>
                <c:rich>
                  <a:bodyPr/>
                  <a:lstStyle/>
                  <a:p>
                    <a:r>
                      <a:rPr lang="en-US"/>
                      <a:t>n = 27</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E986-9742-989A-0365B886D042}"/>
                </c:ext>
              </c:extLst>
            </c:dLbl>
            <c:dLbl>
              <c:idx val="9"/>
              <c:tx>
                <c:rich>
                  <a:bodyPr/>
                  <a:lstStyle/>
                  <a:p>
                    <a:r>
                      <a:rPr lang="en-US"/>
                      <a:t>n = 27</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E986-9742-989A-0365B886D042}"/>
                </c:ext>
              </c:extLst>
            </c:dLbl>
            <c:dLbl>
              <c:idx val="10"/>
              <c:tx>
                <c:rich>
                  <a:bodyPr/>
                  <a:lstStyle/>
                  <a:p>
                    <a:r>
                      <a:rPr lang="en-US"/>
                      <a:t>n = 27</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E986-9742-989A-0365B886D042}"/>
                </c:ext>
              </c:extLst>
            </c:dLbl>
            <c:dLbl>
              <c:idx val="11"/>
              <c:tx>
                <c:rich>
                  <a:bodyPr/>
                  <a:lstStyle/>
                  <a:p>
                    <a:r>
                      <a:rPr lang="en-US"/>
                      <a:t>n = 27</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B-E986-9742-989A-0365B886D042}"/>
                </c:ext>
              </c:extLst>
            </c:dLbl>
            <c:dLbl>
              <c:idx val="12"/>
              <c:tx>
                <c:rich>
                  <a:bodyPr/>
                  <a:lstStyle/>
                  <a:p>
                    <a:r>
                      <a:rPr lang="en-US"/>
                      <a:t>n = 27</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C-E986-9742-989A-0365B886D042}"/>
                </c:ext>
              </c:extLst>
            </c:dLbl>
            <c:dLbl>
              <c:idx val="13"/>
              <c:tx>
                <c:rich>
                  <a:bodyPr/>
                  <a:lstStyle/>
                  <a:p>
                    <a:r>
                      <a:rPr lang="en-US"/>
                      <a:t>n = 27</a:t>
                    </a:r>
                  </a:p>
                </c:rich>
              </c:tx>
              <c:dLblPos val="ctr"/>
              <c:showLegendKey val="0"/>
              <c:showVal val="0"/>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D-E986-9742-989A-0365B886D042}"/>
                </c:ext>
              </c:extLst>
            </c:dLbl>
            <c:spPr>
              <a:noFill/>
              <a:ln>
                <a:noFill/>
              </a:ln>
              <a:effectLst/>
            </c:spPr>
            <c:txPr>
              <a:bodyPr/>
              <a:lstStyle/>
              <a:p>
                <a:pPr>
                  <a:defRPr sz="1200" smtId="4294967295">
                    <a:solidFill>
                      <a:srgbClr val="FFFFFF"/>
                    </a:solidFill>
                    <a:latin typeface="Arial"/>
                  </a:defRPr>
                </a:pPr>
                <a:endParaRPr lang="en-FI"/>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Sheet1!$A$2:$A$15</c:f>
              <c:strCache>
                <c:ptCount val="14"/>
                <c:pt idx="0">
                  <c:v>It is difficult to find expertise on XBRL in Finland</c:v>
                </c:pt>
                <c:pt idx="1">
                  <c:v>It is difficult to find expertise on XBRL globally</c:v>
                </c:pt>
                <c:pt idx="2">
                  <c:v>Our company has employees knowledgeable on XBRL</c:v>
                </c:pt>
                <c:pt idx="3">
                  <c:v>I am knowledgeable on XBRL</c:v>
                </c:pt>
                <c:pt idx="4">
                  <c:v>Implementing ESEF and XBRL requires considerable investments in IT resources from companies</c:v>
                </c:pt>
                <c:pt idx="5">
                  <c:v>Implementing ESEF and XBRL requires deep knowledge of XBRL from companies</c:v>
                </c:pt>
                <c:pt idx="6">
                  <c:v>Implementing ESEF and XBRL requires deep knowledge of IFRS from companies</c:v>
                </c:pt>
                <c:pt idx="7">
                  <c:v>Implementing ESEF and XBRL incurs considerable costs to companies</c:v>
                </c:pt>
                <c:pt idx="8">
                  <c:v>Companies should have a deep knowledge of ESEF/XBRL taxonomy</c:v>
                </c:pt>
                <c:pt idx="9">
                  <c:v>Quality of the financial statements tagged with XBRL will suffer if XBRL-tags are not audited</c:v>
                </c:pt>
                <c:pt idx="10">
                  <c:v>ESEF will speed up the process of transmitting data on financial statements to users</c:v>
                </c:pt>
                <c:pt idx="11">
                  <c:v>ESEF will improve the usefulness of financial statements</c:v>
                </c:pt>
                <c:pt idx="12">
                  <c:v>ESEF will improve the reliability of financial statements</c:v>
                </c:pt>
                <c:pt idx="13">
                  <c:v>ESEF will improve the comparability of financial statements</c:v>
                </c:pt>
              </c:strCache>
            </c:strRef>
          </c:cat>
          <c:val>
            <c:numRef>
              <c:f>Sheet1!$B$2:$B$15</c:f>
              <c:numCache>
                <c:formatCode>General</c:formatCode>
                <c:ptCount val="14"/>
                <c:pt idx="0">
                  <c:v>2.6666666666666701</c:v>
                </c:pt>
                <c:pt idx="1">
                  <c:v>2.3461538461538498</c:v>
                </c:pt>
                <c:pt idx="2">
                  <c:v>2.9629629629629601</c:v>
                </c:pt>
                <c:pt idx="3">
                  <c:v>2.81481481481481</c:v>
                </c:pt>
                <c:pt idx="4">
                  <c:v>2.3703703703703698</c:v>
                </c:pt>
                <c:pt idx="5">
                  <c:v>2.9629629629629601</c:v>
                </c:pt>
                <c:pt idx="6">
                  <c:v>3.5555555555555598</c:v>
                </c:pt>
                <c:pt idx="7">
                  <c:v>2.92592592592593</c:v>
                </c:pt>
                <c:pt idx="8">
                  <c:v>3.1111111111111098</c:v>
                </c:pt>
                <c:pt idx="9">
                  <c:v>3.5185185185185199</c:v>
                </c:pt>
                <c:pt idx="10">
                  <c:v>2.81481481481481</c:v>
                </c:pt>
                <c:pt idx="11">
                  <c:v>3</c:v>
                </c:pt>
                <c:pt idx="12">
                  <c:v>2.5185185185185199</c:v>
                </c:pt>
                <c:pt idx="13">
                  <c:v>3.0370370370370399</c:v>
                </c:pt>
              </c:numCache>
            </c:numRef>
          </c:val>
          <c:extLst>
            <c:ext xmlns:c16="http://schemas.microsoft.com/office/drawing/2014/chart" uri="{C3380CC4-5D6E-409C-BE32-E72D297353CC}">
              <c16:uniqueId val="{0000000E-E986-9742-989A-0365B886D042}"/>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900" smtId="4294967295">
                <a:solidFill>
                  <a:srgbClr val="666666"/>
                </a:solidFill>
                <a:latin typeface="Arial"/>
              </a:defRPr>
            </a:pPr>
            <a:endParaRPr lang="en-FI"/>
          </a:p>
        </c:txPr>
        <c:crossAx val="66437120"/>
        <c:crosses val="autoZero"/>
        <c:auto val="0"/>
        <c:lblAlgn val="ctr"/>
        <c:lblOffset val="100"/>
        <c:noMultiLvlLbl val="0"/>
      </c:catAx>
      <c:valAx>
        <c:axId val="66437120"/>
        <c:scaling>
          <c:orientation val="minMax"/>
          <c:max val="5"/>
          <c:min val="0"/>
        </c:scaling>
        <c:delete val="0"/>
        <c:axPos val="t"/>
        <c:majorGridlines/>
        <c:numFmt formatCode="General" sourceLinked="0"/>
        <c:majorTickMark val="out"/>
        <c:minorTickMark val="none"/>
        <c:tickLblPos val="high"/>
        <c:txPr>
          <a:bodyPr/>
          <a:lstStyle/>
          <a:p>
            <a:pPr>
              <a:defRPr sz="1200" smtId="4294967295">
                <a:solidFill>
                  <a:srgbClr val="666666"/>
                </a:solidFill>
                <a:latin typeface="Arial"/>
              </a:defRPr>
            </a:pPr>
            <a:endParaRPr lang="en-FI"/>
          </a:p>
        </c:txPr>
        <c:crossAx val="67451136"/>
        <c:crosses val="autoZero"/>
        <c:crossBetween val="between"/>
        <c:majorUnit val="1"/>
        <c:minorUnit val="1"/>
      </c:valAx>
    </c:plotArea>
    <c:plotVisOnly val="1"/>
    <c:dispBlanksAs val="zero"/>
    <c:showDLblsOverMax val="1"/>
  </c:chart>
  <c:txPr>
    <a:bodyPr/>
    <a:lstStyle/>
    <a:p>
      <a:pPr>
        <a:defRPr sz="1400" smtId="4294967295"/>
      </a:pPr>
      <a:endParaRPr lang="en-FI"/>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Please indicate on a scale (1 = do not agree ... 5 = agree), your opinion on the following statements regarding ESEF and XBRL</c:v>
                </c:pt>
              </c:strCache>
            </c:strRef>
          </c:tx>
          <c:spPr>
            <a:solidFill>
              <a:srgbClr val="234C5A"/>
            </a:solidFill>
            <a:ln>
              <a:solidFill>
                <a:srgbClr val="234C5A"/>
              </a:solidFill>
            </a:ln>
          </c:spPr>
          <c:invertIfNegative val="0"/>
          <c:dLbls>
            <c:dLbl>
              <c:idx val="0"/>
              <c:tx>
                <c:rich>
                  <a:bodyPr/>
                  <a:lstStyle/>
                  <a:p>
                    <a:r>
                      <a:rPr lang="en-US"/>
                      <a:t>n = 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29D3-0943-BAC2-77C6098F6056}"/>
                </c:ext>
              </c:extLst>
            </c:dLbl>
            <c:dLbl>
              <c:idx val="1"/>
              <c:tx>
                <c:rich>
                  <a:bodyPr/>
                  <a:lstStyle/>
                  <a:p>
                    <a:r>
                      <a:rPr lang="en-US"/>
                      <a:t>n = 25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29D3-0943-BAC2-77C6098F6056}"/>
                </c:ext>
              </c:extLst>
            </c:dLbl>
            <c:dLbl>
              <c:idx val="2"/>
              <c:tx>
                <c:rich>
                  <a:bodyPr/>
                  <a:lstStyle/>
                  <a:p>
                    <a:r>
                      <a:rPr lang="en-US"/>
                      <a:t>n = 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29D3-0943-BAC2-77C6098F6056}"/>
                </c:ext>
              </c:extLst>
            </c:dLbl>
            <c:dLbl>
              <c:idx val="3"/>
              <c:tx>
                <c:rich>
                  <a:bodyPr/>
                  <a:lstStyle/>
                  <a:p>
                    <a:r>
                      <a:rPr lang="en-US"/>
                      <a:t>n = 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29D3-0943-BAC2-77C6098F6056}"/>
                </c:ext>
              </c:extLst>
            </c:dLbl>
            <c:dLbl>
              <c:idx val="4"/>
              <c:tx>
                <c:rich>
                  <a:bodyPr/>
                  <a:lstStyle/>
                  <a:p>
                    <a:r>
                      <a:rPr lang="en-US"/>
                      <a:t>n = 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4-29D3-0943-BAC2-77C6098F6056}"/>
                </c:ext>
              </c:extLst>
            </c:dLbl>
            <c:dLbl>
              <c:idx val="5"/>
              <c:tx>
                <c:rich>
                  <a:bodyPr/>
                  <a:lstStyle/>
                  <a:p>
                    <a:r>
                      <a:rPr lang="en-US"/>
                      <a:t>n = 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5-29D3-0943-BAC2-77C6098F6056}"/>
                </c:ext>
              </c:extLst>
            </c:dLbl>
            <c:dLbl>
              <c:idx val="6"/>
              <c:tx>
                <c:rich>
                  <a:bodyPr/>
                  <a:lstStyle/>
                  <a:p>
                    <a:r>
                      <a:rPr lang="en-US"/>
                      <a:t>n = 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6-29D3-0943-BAC2-77C6098F6056}"/>
                </c:ext>
              </c:extLst>
            </c:dLbl>
            <c:dLbl>
              <c:idx val="7"/>
              <c:tx>
                <c:rich>
                  <a:bodyPr/>
                  <a:lstStyle/>
                  <a:p>
                    <a:r>
                      <a:rPr lang="en-US"/>
                      <a:t>n = 25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7-29D3-0943-BAC2-77C6098F6056}"/>
                </c:ext>
              </c:extLst>
            </c:dLbl>
            <c:dLbl>
              <c:idx val="8"/>
              <c:tx>
                <c:rich>
                  <a:bodyPr/>
                  <a:lstStyle/>
                  <a:p>
                    <a:r>
                      <a:rPr lang="en-US"/>
                      <a:t>n = 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8-29D3-0943-BAC2-77C6098F6056}"/>
                </c:ext>
              </c:extLst>
            </c:dLbl>
            <c:dLbl>
              <c:idx val="9"/>
              <c:tx>
                <c:rich>
                  <a:bodyPr/>
                  <a:lstStyle/>
                  <a:p>
                    <a:r>
                      <a:rPr lang="en-US"/>
                      <a:t>n = 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9-29D3-0943-BAC2-77C6098F6056}"/>
                </c:ext>
              </c:extLst>
            </c:dLbl>
            <c:dLbl>
              <c:idx val="10"/>
              <c:tx>
                <c:rich>
                  <a:bodyPr/>
                  <a:lstStyle/>
                  <a:p>
                    <a:r>
                      <a:rPr lang="en-US"/>
                      <a:t>n = 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A-29D3-0943-BAC2-77C6098F6056}"/>
                </c:ext>
              </c:extLst>
            </c:dLbl>
            <c:dLbl>
              <c:idx val="11"/>
              <c:tx>
                <c:rich>
                  <a:bodyPr/>
                  <a:lstStyle/>
                  <a:p>
                    <a:r>
                      <a:rPr lang="en-US"/>
                      <a:t>n = 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B-29D3-0943-BAC2-77C6098F6056}"/>
                </c:ext>
              </c:extLst>
            </c:dLbl>
            <c:dLbl>
              <c:idx val="12"/>
              <c:tx>
                <c:rich>
                  <a:bodyPr/>
                  <a:lstStyle/>
                  <a:p>
                    <a:r>
                      <a:rPr lang="en-US"/>
                      <a:t>n = 24</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C-29D3-0943-BAC2-77C6098F6056}"/>
                </c:ext>
              </c:extLst>
            </c:dLbl>
            <c:dLbl>
              <c:idx val="13"/>
              <c:tx>
                <c:rich>
                  <a:bodyPr/>
                  <a:lstStyle/>
                  <a:p>
                    <a:r>
                      <a:rPr lang="en-US"/>
                      <a:t>n = 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D-29D3-0943-BAC2-77C6098F6056}"/>
                </c:ext>
              </c:extLst>
            </c:dLbl>
            <c:dLbl>
              <c:idx val="14"/>
              <c:tx>
                <c:rich>
                  <a:bodyPr/>
                  <a:lstStyle/>
                  <a:p>
                    <a:r>
                      <a:rPr lang="en-US"/>
                      <a:t>n = 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E-29D3-0943-BAC2-77C6098F6056}"/>
                </c:ext>
              </c:extLst>
            </c:dLbl>
            <c:dLbl>
              <c:idx val="15"/>
              <c:tx>
                <c:rich>
                  <a:bodyPr/>
                  <a:lstStyle/>
                  <a:p>
                    <a:r>
                      <a:rPr lang="en-US"/>
                      <a:t>n = 25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F-29D3-0943-BAC2-77C6098F6056}"/>
                </c:ext>
              </c:extLst>
            </c:dLbl>
            <c:spPr>
              <a:noFill/>
              <a:ln>
                <a:noFill/>
              </a:ln>
              <a:effectLst/>
            </c:spPr>
            <c:txPr>
              <a:bodyPr/>
              <a:lstStyle/>
              <a:p>
                <a:pPr>
                  <a:defRPr sz="1200" smtId="4294967295">
                    <a:solidFill>
                      <a:srgbClr val="FFFFFF"/>
                    </a:solidFill>
                    <a:latin typeface="Arial" pitchFamily="34" charset="0"/>
                  </a:defRPr>
                </a:pPr>
                <a:endParaRPr lang="en-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Sheet1!$C$2:$C$17</c:f>
              <c:strCache>
                <c:ptCount val="16"/>
                <c:pt idx="0">
                  <c:v>It is difficult to find expertise on XBRL in Finland</c:v>
                </c:pt>
                <c:pt idx="1">
                  <c:v>It is difficult to find expertise on XBRL globally</c:v>
                </c:pt>
                <c:pt idx="2">
                  <c:v>Our company has employees knowledgeable on XBRL</c:v>
                </c:pt>
                <c:pt idx="3">
                  <c:v>I am knowledgeable on XBRL</c:v>
                </c:pt>
                <c:pt idx="4">
                  <c:v>Implementing ESEF and XBRL requires considerable investments in IT resources from companies</c:v>
                </c:pt>
                <c:pt idx="5">
                  <c:v>Implementing ESEF and XBRL requires deep knowledge of XBRL from companies</c:v>
                </c:pt>
                <c:pt idx="6">
                  <c:v>Implementing ESEF and XBRL requires deep knowledge of IFRS from companies</c:v>
                </c:pt>
                <c:pt idx="7">
                  <c:v>Implementing ESEF and XBRL incurs considerable costs to companies</c:v>
                </c:pt>
                <c:pt idx="8">
                  <c:v>Companies should have a deep knowledge of ESEF/XBRL taxonomy</c:v>
                </c:pt>
                <c:pt idx="9">
                  <c:v>Quality of the financial statements tagged with XBRL will suffer if XBRL-tags are not audited</c:v>
                </c:pt>
                <c:pt idx="10">
                  <c:v>ESEF will speed up the process of transmitting data on financial statements to users</c:v>
                </c:pt>
                <c:pt idx="11">
                  <c:v>ESEF will improve the usefulness of financial statements</c:v>
                </c:pt>
                <c:pt idx="12">
                  <c:v>ESEF will improve the reliability of financial statements</c:v>
                </c:pt>
                <c:pt idx="13">
                  <c:v>ESEF will improve the comparability of financial statements</c:v>
                </c:pt>
                <c:pt idx="14">
                  <c:v>Our company is prepared for tagging of notes (which will start in 2023 for 2022 financial statements)</c:v>
                </c:pt>
                <c:pt idx="15">
                  <c:v>Implementing tagging of notes (which will start in 2023 for 2022 financial statements) will require considerable effort</c:v>
                </c:pt>
              </c:strCache>
            </c:strRef>
          </c:cat>
          <c:val>
            <c:numRef>
              <c:f>Sheet1!$D$2:$D$17</c:f>
              <c:numCache>
                <c:formatCode>General</c:formatCode>
                <c:ptCount val="16"/>
                <c:pt idx="0">
                  <c:v>3.1538461538461502</c:v>
                </c:pt>
                <c:pt idx="1">
                  <c:v>2.64</c:v>
                </c:pt>
                <c:pt idx="2">
                  <c:v>2.9230769230769198</c:v>
                </c:pt>
                <c:pt idx="3">
                  <c:v>3</c:v>
                </c:pt>
                <c:pt idx="4">
                  <c:v>3.0769230769230802</c:v>
                </c:pt>
                <c:pt idx="5">
                  <c:v>3.3846153846153801</c:v>
                </c:pt>
                <c:pt idx="6">
                  <c:v>3.8076923076923102</c:v>
                </c:pt>
                <c:pt idx="7">
                  <c:v>3.36</c:v>
                </c:pt>
                <c:pt idx="8">
                  <c:v>3.2307692307692299</c:v>
                </c:pt>
                <c:pt idx="9">
                  <c:v>3.6153846153846199</c:v>
                </c:pt>
                <c:pt idx="10">
                  <c:v>2.5769230769230802</c:v>
                </c:pt>
                <c:pt idx="11">
                  <c:v>3.0384615384615401</c:v>
                </c:pt>
                <c:pt idx="12">
                  <c:v>2.75</c:v>
                </c:pt>
                <c:pt idx="13">
                  <c:v>3.1923076923076898</c:v>
                </c:pt>
                <c:pt idx="14">
                  <c:v>3.1538461538461502</c:v>
                </c:pt>
                <c:pt idx="15">
                  <c:v>3.68</c:v>
                </c:pt>
              </c:numCache>
            </c:numRef>
          </c:val>
          <c:extLst>
            <c:ext xmlns:c16="http://schemas.microsoft.com/office/drawing/2014/chart" uri="{C3380CC4-5D6E-409C-BE32-E72D297353CC}">
              <c16:uniqueId val="{00000010-29D3-0943-BAC2-77C6098F6056}"/>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800" smtId="4294967295">
                <a:solidFill>
                  <a:srgbClr val="666666"/>
                </a:solidFill>
                <a:latin typeface="Arial" pitchFamily="34" charset="0"/>
              </a:defRPr>
            </a:pPr>
            <a:endParaRPr lang="en-FI"/>
          </a:p>
        </c:txPr>
        <c:crossAx val="66437120"/>
        <c:crosses val="autoZero"/>
        <c:auto val="0"/>
        <c:lblAlgn val="ctr"/>
        <c:lblOffset val="100"/>
        <c:noMultiLvlLbl val="0"/>
      </c:catAx>
      <c:valAx>
        <c:axId val="66437120"/>
        <c:scaling>
          <c:orientation val="minMax"/>
          <c:max val="5"/>
          <c:min val="0"/>
        </c:scaling>
        <c:delete val="0"/>
        <c:axPos val="t"/>
        <c:majorGridlines/>
        <c:numFmt formatCode="General" sourceLinked="0"/>
        <c:majorTickMark val="out"/>
        <c:minorTickMark val="none"/>
        <c:tickLblPos val="high"/>
        <c:txPr>
          <a:bodyPr/>
          <a:lstStyle/>
          <a:p>
            <a:pPr>
              <a:defRPr sz="1200" smtId="4294967295">
                <a:solidFill>
                  <a:srgbClr val="666666"/>
                </a:solidFill>
                <a:latin typeface="Arial" pitchFamily="34" charset="0"/>
              </a:defRPr>
            </a:pPr>
            <a:endParaRPr lang="en-FI"/>
          </a:p>
        </c:txPr>
        <c:crossAx val="67451136"/>
        <c:crosses val="autoZero"/>
        <c:crossBetween val="between"/>
        <c:majorUnit val="1"/>
        <c:minorUnit val="1"/>
      </c:valAx>
    </c:plotArea>
    <c:legend>
      <c:legendPos val="b"/>
      <c:legendEntry>
        <c:idx val="0"/>
        <c:delete val="1"/>
      </c:legendEntry>
      <c:overlay val="0"/>
      <c:txPr>
        <a:bodyPr/>
        <a:lstStyle/>
        <a:p>
          <a:pPr>
            <a:defRPr sz="1200" smtId="4294967295">
              <a:solidFill>
                <a:srgbClr val="333333"/>
              </a:solidFill>
              <a:latin typeface="Arial" pitchFamily="34" charset="0"/>
            </a:defRPr>
          </a:pPr>
          <a:endParaRPr lang="en-FI"/>
        </a:p>
      </c:txPr>
    </c:legend>
    <c:plotVisOnly val="1"/>
    <c:dispBlanksAs val="zero"/>
    <c:showDLblsOverMax val="1"/>
  </c:chart>
  <c:txPr>
    <a:bodyPr/>
    <a:lstStyle/>
    <a:p>
      <a:pPr>
        <a:defRPr sz="1400" smtId="4294967295"/>
      </a:pPr>
      <a:endParaRPr lang="en-FI"/>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In what segment are you listed?</c:v>
                </c:pt>
              </c:strCache>
            </c:strRef>
          </c:tx>
          <c:spPr>
            <a:solidFill>
              <a:srgbClr val="234C5A"/>
            </a:solidFill>
            <a:ln>
              <a:solidFill>
                <a:srgbClr val="234C5A"/>
              </a:solidFill>
            </a:ln>
          </c:spPr>
          <c:invertIfNegative val="0"/>
          <c:dLbls>
            <c:dLbl>
              <c:idx val="0"/>
              <c:tx>
                <c:rich>
                  <a:bodyPr/>
                  <a:lstStyle/>
                  <a:p>
                    <a:r>
                      <a:rPr lang="en-US"/>
                      <a:t>35%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42EF-1E43-AB81-F0BE428EA1A0}"/>
                </c:ext>
              </c:extLst>
            </c:dLbl>
            <c:dLbl>
              <c:idx val="1"/>
              <c:tx>
                <c:rich>
                  <a:bodyPr/>
                  <a:lstStyle/>
                  <a:p>
                    <a:r>
                      <a:rPr lang="en-US"/>
                      <a:t>23%</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42EF-1E43-AB81-F0BE428EA1A0}"/>
                </c:ext>
              </c:extLst>
            </c:dLbl>
            <c:dLbl>
              <c:idx val="2"/>
              <c:tx>
                <c:rich>
                  <a:bodyPr/>
                  <a:lstStyle/>
                  <a:p>
                    <a:r>
                      <a:rPr lang="en-US"/>
                      <a:t>42%</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42EF-1E43-AB81-F0BE428EA1A0}"/>
                </c:ext>
              </c:extLst>
            </c:dLbl>
            <c:spPr>
              <a:noFill/>
              <a:ln>
                <a:noFill/>
              </a:ln>
              <a:effectLst/>
            </c:spPr>
            <c:txPr>
              <a:bodyPr/>
              <a:lstStyle/>
              <a:p>
                <a:pPr>
                  <a:defRPr sz="1200" smtId="4294967295">
                    <a:solidFill>
                      <a:srgbClr val="FFFFFF"/>
                    </a:solidFill>
                    <a:latin typeface="Arial" pitchFamily="34" charset="0"/>
                  </a:defRPr>
                </a:pPr>
                <a:endParaRPr lang="en-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Sheet1!$C$2:$C$4</c:f>
              <c:strCache>
                <c:ptCount val="3"/>
                <c:pt idx="0">
                  <c:v>Large Cap – companies with a share value over EUR 1 billion</c:v>
                </c:pt>
                <c:pt idx="1">
                  <c:v>Mid Cap – companies with a share value exceeding EUR 150 million but not more than EUR 1 billion</c:v>
                </c:pt>
                <c:pt idx="2">
                  <c:v>Small Cap – companies with a share value up to EUR 150 million</c:v>
                </c:pt>
              </c:strCache>
            </c:strRef>
          </c:cat>
          <c:val>
            <c:numRef>
              <c:f>Sheet1!$D$2:$D$4</c:f>
              <c:numCache>
                <c:formatCode>General</c:formatCode>
                <c:ptCount val="3"/>
                <c:pt idx="0">
                  <c:v>0.35</c:v>
                </c:pt>
                <c:pt idx="1">
                  <c:v>0.23</c:v>
                </c:pt>
                <c:pt idx="2">
                  <c:v>0.42</c:v>
                </c:pt>
              </c:numCache>
            </c:numRef>
          </c:val>
          <c:extLst>
            <c:ext xmlns:c16="http://schemas.microsoft.com/office/drawing/2014/chart" uri="{C3380CC4-5D6E-409C-BE32-E72D297353CC}">
              <c16:uniqueId val="{00000003-42EF-1E43-AB81-F0BE428EA1A0}"/>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en-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en-FI"/>
          </a:p>
        </c:txPr>
        <c:crossAx val="67451136"/>
        <c:crosses val="autoZero"/>
        <c:crossBetween val="between"/>
      </c:valAx>
    </c:plotArea>
    <c:plotVisOnly val="1"/>
    <c:dispBlanksAs val="zero"/>
    <c:showDLblsOverMax val="1"/>
  </c:chart>
  <c:txPr>
    <a:bodyPr/>
    <a:lstStyle/>
    <a:p>
      <a:pPr>
        <a:defRPr sz="1400" smtId="4294967295"/>
      </a:pPr>
      <a:endParaRPr lang="en-FI"/>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What is your role?</c:v>
                </c:pt>
              </c:strCache>
            </c:strRef>
          </c:tx>
          <c:spPr>
            <a:solidFill>
              <a:srgbClr val="234C5A"/>
            </a:solidFill>
            <a:ln>
              <a:solidFill>
                <a:srgbClr val="234C5A"/>
              </a:solidFill>
            </a:ln>
          </c:spPr>
          <c:invertIfNegative val="0"/>
          <c:dLbls>
            <c:dLbl>
              <c:idx val="0"/>
              <c:tx>
                <c:rich>
                  <a:bodyPr/>
                  <a:lstStyle/>
                  <a:p>
                    <a:r>
                      <a:rPr lang="en-US"/>
                      <a:t>19%</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42A1-EA42-B031-DBBA232DBB9A}"/>
                </c:ext>
              </c:extLst>
            </c:dLbl>
            <c:dLbl>
              <c:idx val="1"/>
              <c:tx>
                <c:rich>
                  <a:bodyPr/>
                  <a:lstStyle/>
                  <a:p>
                    <a:r>
                      <a:rPr lang="en-US"/>
                      <a:t>35%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42A1-EA42-B031-DBBA232DBB9A}"/>
                </c:ext>
              </c:extLst>
            </c:dLbl>
            <c:dLbl>
              <c:idx val="2"/>
              <c:tx>
                <c:rich>
                  <a:bodyPr/>
                  <a:lstStyle/>
                  <a:p>
                    <a:r>
                      <a:rPr lang="en-US"/>
                      <a:t>46%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42A1-EA42-B031-DBBA232DBB9A}"/>
                </c:ext>
              </c:extLst>
            </c:dLbl>
            <c:spPr>
              <a:noFill/>
              <a:ln>
                <a:noFill/>
              </a:ln>
              <a:effectLst/>
            </c:spPr>
            <c:txPr>
              <a:bodyPr/>
              <a:lstStyle/>
              <a:p>
                <a:pPr>
                  <a:defRPr sz="1200" smtId="4294967295">
                    <a:solidFill>
                      <a:srgbClr val="FFFFFF"/>
                    </a:solidFill>
                    <a:latin typeface="Arial" pitchFamily="34" charset="0"/>
                  </a:defRPr>
                </a:pPr>
                <a:endParaRPr lang="en-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Sheet1!$C$2:$C$4</c:f>
              <c:strCache>
                <c:ptCount val="3"/>
                <c:pt idx="0">
                  <c:v>CFO</c:v>
                </c:pt>
                <c:pt idx="1">
                  <c:v>Head of financial reporting</c:v>
                </c:pt>
                <c:pt idx="2">
                  <c:v>Other, please specify:</c:v>
                </c:pt>
              </c:strCache>
            </c:strRef>
          </c:cat>
          <c:val>
            <c:numRef>
              <c:f>Sheet1!$D$2:$D$4</c:f>
              <c:numCache>
                <c:formatCode>General</c:formatCode>
                <c:ptCount val="3"/>
                <c:pt idx="0">
                  <c:v>0.19</c:v>
                </c:pt>
                <c:pt idx="1">
                  <c:v>0.35</c:v>
                </c:pt>
                <c:pt idx="2">
                  <c:v>0.46</c:v>
                </c:pt>
              </c:numCache>
            </c:numRef>
          </c:val>
          <c:extLst>
            <c:ext xmlns:c16="http://schemas.microsoft.com/office/drawing/2014/chart" uri="{C3380CC4-5D6E-409C-BE32-E72D297353CC}">
              <c16:uniqueId val="{00000003-42A1-EA42-B031-DBBA232DBB9A}"/>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en-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en-FI"/>
          </a:p>
        </c:txPr>
        <c:crossAx val="67451136"/>
        <c:crosses val="autoZero"/>
        <c:crossBetween val="between"/>
      </c:valAx>
    </c:plotArea>
    <c:plotVisOnly val="1"/>
    <c:dispBlanksAs val="zero"/>
    <c:showDLblsOverMax val="1"/>
  </c:chart>
  <c:txPr>
    <a:bodyPr/>
    <a:lstStyle/>
    <a:p>
      <a:pPr>
        <a:defRPr sz="1400" smtId="4294967295"/>
      </a:pPr>
      <a:endParaRPr lang="en-FI"/>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Please indicate when you started to submit your financial statements according to the ESEF financial reporting requirements (i.e., in XBRL format)?</c:v>
                </c:pt>
              </c:strCache>
            </c:strRef>
          </c:tx>
          <c:spPr>
            <a:solidFill>
              <a:srgbClr val="234C5A"/>
            </a:solidFill>
            <a:ln>
              <a:solidFill>
                <a:srgbClr val="234C5A"/>
              </a:solidFill>
            </a:ln>
          </c:spPr>
          <c:invertIfNegative val="0"/>
          <c:dLbls>
            <c:dLbl>
              <c:idx val="0"/>
              <c:tx>
                <c:rich>
                  <a:bodyPr/>
                  <a:lstStyle/>
                  <a:p>
                    <a:r>
                      <a:rPr lang="en-US"/>
                      <a:t>38%</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9700-3A4B-A13C-C970AB5733E5}"/>
                </c:ext>
              </c:extLst>
            </c:dLbl>
            <c:dLbl>
              <c:idx val="1"/>
              <c:tx>
                <c:rich>
                  <a:bodyPr/>
                  <a:lstStyle/>
                  <a:p>
                    <a:r>
                      <a:rPr lang="en-US"/>
                      <a:t>62%</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9700-3A4B-A13C-C970AB5733E5}"/>
                </c:ext>
              </c:extLst>
            </c:dLbl>
            <c:spPr>
              <a:noFill/>
              <a:ln>
                <a:noFill/>
              </a:ln>
              <a:effectLst/>
            </c:spPr>
            <c:txPr>
              <a:bodyPr/>
              <a:lstStyle/>
              <a:p>
                <a:pPr>
                  <a:defRPr sz="1200" smtId="4294967295">
                    <a:solidFill>
                      <a:srgbClr val="FFFFFF"/>
                    </a:solidFill>
                    <a:latin typeface="Arial" pitchFamily="34" charset="0"/>
                  </a:defRPr>
                </a:pPr>
                <a:endParaRPr lang="en-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Sheet1!$C$2:$C$4</c:f>
              <c:strCache>
                <c:ptCount val="3"/>
                <c:pt idx="0">
                  <c:v>We did our first financial statements based on ESEF financial reporting requirements this Spring (for financial year 2021)</c:v>
                </c:pt>
                <c:pt idx="1">
                  <c:v>We did our financial statements based on ESEF financial reporting requirements already last Spring (voluntary filing for financial year 2020)</c:v>
                </c:pt>
                <c:pt idx="2">
                  <c:v>We have not been able to submit financial statements according to the ESEF financial reporting requirements / We have not yet been obliged to submit financial statements according to the ESEF reporting requirements</c:v>
                </c:pt>
              </c:strCache>
            </c:strRef>
          </c:cat>
          <c:val>
            <c:numRef>
              <c:f>Sheet1!$D$2:$D$4</c:f>
              <c:numCache>
                <c:formatCode>General</c:formatCode>
                <c:ptCount val="3"/>
                <c:pt idx="0">
                  <c:v>0.38</c:v>
                </c:pt>
                <c:pt idx="1">
                  <c:v>0.62</c:v>
                </c:pt>
                <c:pt idx="2">
                  <c:v>0</c:v>
                </c:pt>
              </c:numCache>
            </c:numRef>
          </c:val>
          <c:extLst>
            <c:ext xmlns:c16="http://schemas.microsoft.com/office/drawing/2014/chart" uri="{C3380CC4-5D6E-409C-BE32-E72D297353CC}">
              <c16:uniqueId val="{00000003-9700-3A4B-A13C-C970AB5733E5}"/>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en-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en-FI"/>
          </a:p>
        </c:txPr>
        <c:crossAx val="67451136"/>
        <c:crosses val="autoZero"/>
        <c:crossBetween val="between"/>
      </c:valAx>
    </c:plotArea>
    <c:plotVisOnly val="1"/>
    <c:dispBlanksAs val="zero"/>
    <c:showDLblsOverMax val="1"/>
  </c:chart>
  <c:txPr>
    <a:bodyPr/>
    <a:lstStyle/>
    <a:p>
      <a:pPr>
        <a:defRPr sz="1400" smtId="4294967295"/>
      </a:pPr>
      <a:endParaRPr lang="en-FI"/>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Sheet1!$D$1</c:f>
              <c:strCache>
                <c:ptCount val="1"/>
                <c:pt idx="0">
                  <c:v>Option (A)</c:v>
                </c:pt>
              </c:strCache>
            </c:strRef>
          </c:tx>
          <c:spPr>
            <a:solidFill>
              <a:srgbClr val="234C5A"/>
            </a:solidFill>
            <a:ln>
              <a:solidFill>
                <a:srgbClr val="234C5A"/>
              </a:solidFill>
            </a:ln>
          </c:spPr>
          <c:invertIfNegative val="0"/>
          <c:cat>
            <c:strRef>
              <c:f>Sheet1!$C$2:$C$9</c:f>
              <c:strCache>
                <c:ptCount val="8"/>
                <c:pt idx="0">
                  <c:v>We used our existing financial reporting system which was made compliant with iXBRL / ESEF requirements (A)</c:v>
                </c:pt>
                <c:pt idx="1">
                  <c:v>We tagged notes to the financial statements (not required by ESEF in 2021 statements) (A)</c:v>
                </c:pt>
                <c:pt idx="2">
                  <c:v>We plan to tag notes to the financial statements at a granular level for 2022 financial statements (A)</c:v>
                </c:pt>
                <c:pt idx="3">
                  <c:v>Going forward, we would be willing to extend XBRL reporting to quarterly and/or half-year reports (in addition to the annual financial statements) (A)</c:v>
                </c:pt>
                <c:pt idx="4">
                  <c:v>Now that ESEF is implemented in consolidated accounts, we would be willing extend ESEF XBRL reporting to parent company's separate accounts (according to local GAAP or IFRS) (A)</c:v>
                </c:pt>
                <c:pt idx="5">
                  <c:v>Going forward, we would be willing to extend XBRL reporting to the subsidiaries' and parent companies' reporting to local business registers (A)</c:v>
                </c:pt>
                <c:pt idx="6">
                  <c:v>Going forward, we would be willing to extend XBRL reporting to narrative reports (e.g., management report) (A)</c:v>
                </c:pt>
                <c:pt idx="7">
                  <c:v>Going forward, we would be willing to extend XBRL reporting to ESG (Environmental, Social, and Governance) reports (A)</c:v>
                </c:pt>
              </c:strCache>
            </c:strRef>
          </c:cat>
          <c:val>
            <c:numRef>
              <c:f>Sheet1!$D$2:$D$9</c:f>
              <c:numCache>
                <c:formatCode>General</c:formatCode>
                <c:ptCount val="8"/>
                <c:pt idx="0">
                  <c:v>0.27</c:v>
                </c:pt>
                <c:pt idx="1">
                  <c:v>0</c:v>
                </c:pt>
                <c:pt idx="2">
                  <c:v>0.17</c:v>
                </c:pt>
                <c:pt idx="3">
                  <c:v>0.12</c:v>
                </c:pt>
                <c:pt idx="4">
                  <c:v>0.08</c:v>
                </c:pt>
                <c:pt idx="5">
                  <c:v>0.05</c:v>
                </c:pt>
                <c:pt idx="6">
                  <c:v>0</c:v>
                </c:pt>
                <c:pt idx="7">
                  <c:v>0.16</c:v>
                </c:pt>
              </c:numCache>
            </c:numRef>
          </c:val>
          <c:extLst>
            <c:ext xmlns:c16="http://schemas.microsoft.com/office/drawing/2014/chart" uri="{C3380CC4-5D6E-409C-BE32-E72D297353CC}">
              <c16:uniqueId val="{00000008-7D1E-E24C-BB2E-642BAF5FB592}"/>
            </c:ext>
          </c:extLst>
        </c:ser>
        <c:ser>
          <c:idx val="1"/>
          <c:order val="1"/>
          <c:tx>
            <c:strRef>
              <c:f>Sheet1!$E$1</c:f>
              <c:strCache>
                <c:ptCount val="1"/>
                <c:pt idx="0">
                  <c:v>Option (B)</c:v>
                </c:pt>
              </c:strCache>
            </c:strRef>
          </c:tx>
          <c:spPr>
            <a:solidFill>
              <a:srgbClr val="F26923"/>
            </a:solidFill>
            <a:ln>
              <a:solidFill>
                <a:srgbClr val="F26923"/>
              </a:solidFill>
            </a:ln>
          </c:spPr>
          <c:invertIfNegative val="0"/>
          <c:cat>
            <c:strRef>
              <c:f>Sheet1!$C$2:$C$9</c:f>
              <c:strCache>
                <c:ptCount val="8"/>
                <c:pt idx="0">
                  <c:v>We used our existing financial reporting system which was made compliant with iXBRL / ESEF requirements (A)</c:v>
                </c:pt>
                <c:pt idx="1">
                  <c:v>We tagged notes to the financial statements (not required by ESEF in 2021 statements) (A)</c:v>
                </c:pt>
                <c:pt idx="2">
                  <c:v>We plan to tag notes to the financial statements at a granular level for 2022 financial statements (A)</c:v>
                </c:pt>
                <c:pt idx="3">
                  <c:v>Going forward, we would be willing to extend XBRL reporting to quarterly and/or half-year reports (in addition to the annual financial statements) (A)</c:v>
                </c:pt>
                <c:pt idx="4">
                  <c:v>Now that ESEF is implemented in consolidated accounts, we would be willing extend ESEF XBRL reporting to parent company's separate accounts (according to local GAAP or IFRS) (A)</c:v>
                </c:pt>
                <c:pt idx="5">
                  <c:v>Going forward, we would be willing to extend XBRL reporting to the subsidiaries' and parent companies' reporting to local business registers (A)</c:v>
                </c:pt>
                <c:pt idx="6">
                  <c:v>Going forward, we would be willing to extend XBRL reporting to narrative reports (e.g., management report) (A)</c:v>
                </c:pt>
                <c:pt idx="7">
                  <c:v>Going forward, we would be willing to extend XBRL reporting to ESG (Environmental, Social, and Governance) reports (A)</c:v>
                </c:pt>
              </c:strCache>
            </c:strRef>
          </c:cat>
          <c:val>
            <c:numRef>
              <c:f>Sheet1!$E$2:$E$9</c:f>
              <c:numCache>
                <c:formatCode>General</c:formatCode>
                <c:ptCount val="8"/>
                <c:pt idx="0">
                  <c:v>0.73</c:v>
                </c:pt>
                <c:pt idx="1">
                  <c:v>1</c:v>
                </c:pt>
                <c:pt idx="2">
                  <c:v>0.83</c:v>
                </c:pt>
                <c:pt idx="3">
                  <c:v>0.88</c:v>
                </c:pt>
                <c:pt idx="4">
                  <c:v>0.92</c:v>
                </c:pt>
                <c:pt idx="5">
                  <c:v>0.95</c:v>
                </c:pt>
                <c:pt idx="6">
                  <c:v>1</c:v>
                </c:pt>
                <c:pt idx="7">
                  <c:v>0.84</c:v>
                </c:pt>
              </c:numCache>
            </c:numRef>
          </c:val>
          <c:extLst>
            <c:ext xmlns:c16="http://schemas.microsoft.com/office/drawing/2014/chart" uri="{C3380CC4-5D6E-409C-BE32-E72D297353CC}">
              <c16:uniqueId val="{00000011-7D1E-E24C-BB2E-642BAF5FB592}"/>
            </c:ext>
          </c:extLst>
        </c:ser>
        <c:dLbls>
          <c:showLegendKey val="0"/>
          <c:showVal val="0"/>
          <c:showCatName val="0"/>
          <c:showSerName val="0"/>
          <c:showPercent val="0"/>
          <c:showBubbleSize val="0"/>
        </c:dLbls>
        <c:gapWidth val="150"/>
        <c:overlap val="100"/>
        <c:axId val="67451136"/>
        <c:axId val="66437120"/>
      </c:barChart>
      <c:catAx>
        <c:axId val="67451136"/>
        <c:scaling>
          <c:orientation val="maxMin"/>
        </c:scaling>
        <c:delete val="0"/>
        <c:axPos val="l"/>
        <c:numFmt formatCode="General" sourceLinked="1"/>
        <c:majorTickMark val="out"/>
        <c:minorTickMark val="none"/>
        <c:tickLblPos val="low"/>
        <c:txPr>
          <a:bodyPr/>
          <a:lstStyle/>
          <a:p>
            <a:pPr>
              <a:defRPr sz="800" smtId="4294967295">
                <a:solidFill>
                  <a:srgbClr val="666666"/>
                </a:solidFill>
                <a:latin typeface="Arial" pitchFamily="34" charset="0"/>
              </a:defRPr>
            </a:pPr>
            <a:endParaRPr lang="en-FI"/>
          </a:p>
        </c:txPr>
        <c:crossAx val="66437120"/>
        <c:crosses val="autoZero"/>
        <c:auto val="0"/>
        <c:lblAlgn val="ctr"/>
        <c:lblOffset val="100"/>
        <c:noMultiLvlLbl val="0"/>
      </c:catAx>
      <c:valAx>
        <c:axId val="66437120"/>
        <c:scaling>
          <c:orientation val="minMax"/>
          <c:max val="1"/>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en-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en-FI"/>
        </a:p>
      </c:txPr>
    </c:legend>
    <c:plotVisOnly val="1"/>
    <c:dispBlanksAs val="zero"/>
    <c:showDLblsOverMax val="1"/>
  </c:chart>
  <c:txPr>
    <a:bodyPr/>
    <a:lstStyle/>
    <a:p>
      <a:pPr>
        <a:defRPr sz="1400" smtId="4294967295"/>
      </a:pPr>
      <a:endParaRPr lang="en-FI"/>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Sheet1!$D$1</c:f>
              <c:strCache>
                <c:ptCount val="1"/>
                <c:pt idx="0">
                  <c:v>Option (A)</c:v>
                </c:pt>
              </c:strCache>
            </c:strRef>
          </c:tx>
          <c:spPr>
            <a:solidFill>
              <a:srgbClr val="234C5A"/>
            </a:solidFill>
            <a:ln>
              <a:solidFill>
                <a:srgbClr val="234C5A"/>
              </a:solidFill>
            </a:ln>
          </c:spPr>
          <c:invertIfNegative val="0"/>
          <c:cat>
            <c:strRef>
              <c:f>Sheet1!$C$2:$C$3</c:f>
              <c:strCache>
                <c:ptCount val="2"/>
                <c:pt idx="0">
                  <c:v>We developed and accrued competencies regarding the ESEF reporting requirements in-house (e.g. xHTML and knowledge on iXBRL taxonomies) (A)</c:v>
                </c:pt>
                <c:pt idx="1">
                  <c:v>We did the tagging of our financial statements to the ESEF taxonomy in-house (A)</c:v>
                </c:pt>
              </c:strCache>
            </c:strRef>
          </c:cat>
          <c:val>
            <c:numRef>
              <c:f>Sheet1!$D$2:$D$3</c:f>
              <c:numCache>
                <c:formatCode>General</c:formatCode>
                <c:ptCount val="2"/>
                <c:pt idx="0">
                  <c:v>0.15</c:v>
                </c:pt>
                <c:pt idx="1">
                  <c:v>0.5</c:v>
                </c:pt>
              </c:numCache>
            </c:numRef>
          </c:val>
          <c:extLst>
            <c:ext xmlns:c16="http://schemas.microsoft.com/office/drawing/2014/chart" uri="{C3380CC4-5D6E-409C-BE32-E72D297353CC}">
              <c16:uniqueId val="{00000002-164A-9545-B170-D0BB7D1F877A}"/>
            </c:ext>
          </c:extLst>
        </c:ser>
        <c:ser>
          <c:idx val="1"/>
          <c:order val="1"/>
          <c:tx>
            <c:strRef>
              <c:f>Sheet1!$E$1</c:f>
              <c:strCache>
                <c:ptCount val="1"/>
                <c:pt idx="0">
                  <c:v>Hybrid</c:v>
                </c:pt>
              </c:strCache>
            </c:strRef>
          </c:tx>
          <c:spPr>
            <a:solidFill>
              <a:srgbClr val="F26923"/>
            </a:solidFill>
            <a:ln>
              <a:solidFill>
                <a:srgbClr val="F26923"/>
              </a:solidFill>
            </a:ln>
          </c:spPr>
          <c:invertIfNegative val="0"/>
          <c:cat>
            <c:strRef>
              <c:f>Sheet1!$C$2:$C$3</c:f>
              <c:strCache>
                <c:ptCount val="2"/>
                <c:pt idx="0">
                  <c:v>We developed and accrued competencies regarding the ESEF reporting requirements in-house (e.g. xHTML and knowledge on iXBRL taxonomies) (A)</c:v>
                </c:pt>
                <c:pt idx="1">
                  <c:v>We did the tagging of our financial statements to the ESEF taxonomy in-house (A)</c:v>
                </c:pt>
              </c:strCache>
            </c:strRef>
          </c:cat>
          <c:val>
            <c:numRef>
              <c:f>Sheet1!$E$2:$E$3</c:f>
              <c:numCache>
                <c:formatCode>General</c:formatCode>
                <c:ptCount val="2"/>
                <c:pt idx="0">
                  <c:v>0.54</c:v>
                </c:pt>
                <c:pt idx="1">
                  <c:v>0.15</c:v>
                </c:pt>
              </c:numCache>
            </c:numRef>
          </c:val>
          <c:extLst>
            <c:ext xmlns:c16="http://schemas.microsoft.com/office/drawing/2014/chart" uri="{C3380CC4-5D6E-409C-BE32-E72D297353CC}">
              <c16:uniqueId val="{00000005-164A-9545-B170-D0BB7D1F877A}"/>
            </c:ext>
          </c:extLst>
        </c:ser>
        <c:ser>
          <c:idx val="2"/>
          <c:order val="2"/>
          <c:tx>
            <c:strRef>
              <c:f>Sheet1!$F$1</c:f>
              <c:strCache>
                <c:ptCount val="1"/>
                <c:pt idx="0">
                  <c:v>Option (B)</c:v>
                </c:pt>
              </c:strCache>
            </c:strRef>
          </c:tx>
          <c:spPr>
            <a:solidFill>
              <a:srgbClr val="44A753"/>
            </a:solidFill>
            <a:ln>
              <a:solidFill>
                <a:srgbClr val="44A753"/>
              </a:solidFill>
            </a:ln>
          </c:spPr>
          <c:invertIfNegative val="0"/>
          <c:cat>
            <c:strRef>
              <c:f>Sheet1!$C$2:$C$3</c:f>
              <c:strCache>
                <c:ptCount val="2"/>
                <c:pt idx="0">
                  <c:v>We developed and accrued competencies regarding the ESEF reporting requirements in-house (e.g. xHTML and knowledge on iXBRL taxonomies) (A)</c:v>
                </c:pt>
                <c:pt idx="1">
                  <c:v>We did the tagging of our financial statements to the ESEF taxonomy in-house (A)</c:v>
                </c:pt>
              </c:strCache>
            </c:strRef>
          </c:cat>
          <c:val>
            <c:numRef>
              <c:f>Sheet1!$F$2:$F$3</c:f>
              <c:numCache>
                <c:formatCode>General</c:formatCode>
                <c:ptCount val="2"/>
                <c:pt idx="0">
                  <c:v>0.31</c:v>
                </c:pt>
                <c:pt idx="1">
                  <c:v>0.35</c:v>
                </c:pt>
              </c:numCache>
            </c:numRef>
          </c:val>
          <c:extLst>
            <c:ext xmlns:c16="http://schemas.microsoft.com/office/drawing/2014/chart" uri="{C3380CC4-5D6E-409C-BE32-E72D297353CC}">
              <c16:uniqueId val="{00000008-164A-9545-B170-D0BB7D1F877A}"/>
            </c:ext>
          </c:extLst>
        </c:ser>
        <c:dLbls>
          <c:showLegendKey val="0"/>
          <c:showVal val="0"/>
          <c:showCatName val="0"/>
          <c:showSerName val="0"/>
          <c:showPercent val="0"/>
          <c:showBubbleSize val="0"/>
        </c:dLbls>
        <c:gapWidth val="150"/>
        <c:overlap val="100"/>
        <c:axId val="67451136"/>
        <c:axId val="66437120"/>
      </c:barChart>
      <c:catAx>
        <c:axId val="67451136"/>
        <c:scaling>
          <c:orientation val="maxMin"/>
        </c:scaling>
        <c:delete val="0"/>
        <c:axPos val="l"/>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en-FI"/>
          </a:p>
        </c:txPr>
        <c:crossAx val="66437120"/>
        <c:crosses val="autoZero"/>
        <c:auto val="0"/>
        <c:lblAlgn val="ctr"/>
        <c:lblOffset val="100"/>
        <c:noMultiLvlLbl val="0"/>
      </c:catAx>
      <c:valAx>
        <c:axId val="66437120"/>
        <c:scaling>
          <c:orientation val="minMax"/>
          <c:max val="1"/>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en-FI"/>
          </a:p>
        </c:txPr>
        <c:crossAx val="67451136"/>
        <c:crosses val="autoZero"/>
        <c:crossBetween val="between"/>
      </c:valAx>
    </c:plotArea>
    <c:legend>
      <c:legendPos val="b"/>
      <c:overlay val="0"/>
      <c:txPr>
        <a:bodyPr/>
        <a:lstStyle/>
        <a:p>
          <a:pPr>
            <a:defRPr sz="1200" smtId="4294967295">
              <a:solidFill>
                <a:srgbClr val="333333"/>
              </a:solidFill>
              <a:latin typeface="Arial" pitchFamily="34" charset="0"/>
            </a:defRPr>
          </a:pPr>
          <a:endParaRPr lang="en-FI"/>
        </a:p>
      </c:txPr>
    </c:legend>
    <c:plotVisOnly val="1"/>
    <c:dispBlanksAs val="zero"/>
    <c:showDLblsOverMax val="1"/>
  </c:chart>
  <c:txPr>
    <a:bodyPr/>
    <a:lstStyle/>
    <a:p>
      <a:pPr>
        <a:defRPr sz="1400" smtId="4294967295"/>
      </a:pPr>
      <a:endParaRPr lang="en-FI"/>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Please indicate whether an independent auditor provided assurance on your ESEF financial statements for the year 2021</c:v>
                </c:pt>
              </c:strCache>
            </c:strRef>
          </c:tx>
          <c:spPr>
            <a:solidFill>
              <a:srgbClr val="234C5A"/>
            </a:solidFill>
            <a:ln>
              <a:solidFill>
                <a:srgbClr val="234C5A"/>
              </a:solidFill>
            </a:ln>
          </c:spPr>
          <c:invertIfNegative val="0"/>
          <c:dLbls>
            <c:dLbl>
              <c:idx val="0"/>
              <c:tx>
                <c:rich>
                  <a:bodyPr/>
                  <a:lstStyle/>
                  <a:p>
                    <a:r>
                      <a:rPr lang="en-US"/>
                      <a:t>85%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401A-A74B-8603-6DF96FDBE238}"/>
                </c:ext>
              </c:extLst>
            </c:dLbl>
            <c:dLbl>
              <c:idx val="2"/>
              <c:tx>
                <c:rich>
                  <a:bodyPr/>
                  <a:lstStyle/>
                  <a:p>
                    <a:r>
                      <a:rPr lang="en-US"/>
                      <a:t>15%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401A-A74B-8603-6DF96FDBE238}"/>
                </c:ext>
              </c:extLst>
            </c:dLbl>
            <c:spPr>
              <a:noFill/>
              <a:ln>
                <a:noFill/>
              </a:ln>
              <a:effectLst/>
            </c:spPr>
            <c:txPr>
              <a:bodyPr/>
              <a:lstStyle/>
              <a:p>
                <a:pPr>
                  <a:defRPr sz="1200" smtId="4294967295">
                    <a:solidFill>
                      <a:srgbClr val="FFFFFF"/>
                    </a:solidFill>
                    <a:latin typeface="Arial" pitchFamily="34" charset="0"/>
                  </a:defRPr>
                </a:pPr>
                <a:endParaRPr lang="en-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Sheet1!$C$2:$C$4</c:f>
              <c:strCache>
                <c:ptCount val="3"/>
                <c:pt idx="0">
                  <c:v>Our own auditor has issued an assurance report on ESEF Financial Statements for the year 2021</c:v>
                </c:pt>
                <c:pt idx="1">
                  <c:v>Other independent auditor has issued an assurance report on ESEF financial statements for the year 2021</c:v>
                </c:pt>
                <c:pt idx="2">
                  <c:v>No assurance report was issued on ESEF financial statements for the year 2021</c:v>
                </c:pt>
              </c:strCache>
            </c:strRef>
          </c:cat>
          <c:val>
            <c:numRef>
              <c:f>Sheet1!$D$2:$D$4</c:f>
              <c:numCache>
                <c:formatCode>General</c:formatCode>
                <c:ptCount val="3"/>
                <c:pt idx="0">
                  <c:v>0.85</c:v>
                </c:pt>
                <c:pt idx="1">
                  <c:v>0</c:v>
                </c:pt>
                <c:pt idx="2">
                  <c:v>0.15</c:v>
                </c:pt>
              </c:numCache>
            </c:numRef>
          </c:val>
          <c:extLst>
            <c:ext xmlns:c16="http://schemas.microsoft.com/office/drawing/2014/chart" uri="{C3380CC4-5D6E-409C-BE32-E72D297353CC}">
              <c16:uniqueId val="{00000003-401A-A74B-8603-6DF96FDBE238}"/>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1200" smtId="4294967295">
                <a:solidFill>
                  <a:srgbClr val="666666"/>
                </a:solidFill>
                <a:latin typeface="Arial" pitchFamily="34" charset="0"/>
              </a:defRPr>
            </a:pPr>
            <a:endParaRPr lang="en-FI"/>
          </a:p>
        </c:txPr>
        <c:crossAx val="66437120"/>
        <c:crosses val="autoZero"/>
        <c:auto val="0"/>
        <c:lblAlgn val="ctr"/>
        <c:lblOffset val="100"/>
        <c:noMultiLvlLbl val="0"/>
      </c:catAx>
      <c:valAx>
        <c:axId val="66437120"/>
        <c:scaling>
          <c:orientation val="minMax"/>
          <c:min val="0"/>
        </c:scaling>
        <c:delete val="0"/>
        <c:axPos val="t"/>
        <c:majorGridlines/>
        <c:numFmt formatCode="0%" sourceLinked="0"/>
        <c:majorTickMark val="out"/>
        <c:minorTickMark val="none"/>
        <c:tickLblPos val="high"/>
        <c:txPr>
          <a:bodyPr/>
          <a:lstStyle/>
          <a:p>
            <a:pPr>
              <a:defRPr sz="1200" smtId="4294967295">
                <a:solidFill>
                  <a:srgbClr val="666666"/>
                </a:solidFill>
                <a:latin typeface="Arial" pitchFamily="34" charset="0"/>
              </a:defRPr>
            </a:pPr>
            <a:endParaRPr lang="en-FI"/>
          </a:p>
        </c:txPr>
        <c:crossAx val="67451136"/>
        <c:crosses val="autoZero"/>
        <c:crossBetween val="between"/>
      </c:valAx>
    </c:plotArea>
    <c:plotVisOnly val="1"/>
    <c:dispBlanksAs val="zero"/>
    <c:showDLblsOverMax val="1"/>
  </c:chart>
  <c:txPr>
    <a:bodyPr/>
    <a:lstStyle/>
    <a:p>
      <a:pPr>
        <a:defRPr sz="1400" smtId="4294967295"/>
      </a:pPr>
      <a:endParaRPr lang="en-FI"/>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Sheet1!$D$1</c:f>
              <c:strCache>
                <c:ptCount val="1"/>
                <c:pt idx="0">
                  <c:v>Please indicate on a scale (1 = do not agree ... 5 = agree), your opinion on the following statements regarding ESEF and XBRL</c:v>
                </c:pt>
              </c:strCache>
            </c:strRef>
          </c:tx>
          <c:spPr>
            <a:solidFill>
              <a:srgbClr val="234C5A"/>
            </a:solidFill>
            <a:ln>
              <a:solidFill>
                <a:srgbClr val="234C5A"/>
              </a:solidFill>
            </a:ln>
          </c:spPr>
          <c:invertIfNegative val="0"/>
          <c:dLbls>
            <c:dLbl>
              <c:idx val="0"/>
              <c:tx>
                <c:rich>
                  <a:bodyPr/>
                  <a:lstStyle/>
                  <a:p>
                    <a:r>
                      <a:rPr lang="en-US"/>
                      <a:t>n = 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0-29D3-0943-BAC2-77C6098F6056}"/>
                </c:ext>
              </c:extLst>
            </c:dLbl>
            <c:dLbl>
              <c:idx val="1"/>
              <c:tx>
                <c:rich>
                  <a:bodyPr/>
                  <a:lstStyle/>
                  <a:p>
                    <a:r>
                      <a:rPr lang="en-US"/>
                      <a:t>n = 25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1-29D3-0943-BAC2-77C6098F6056}"/>
                </c:ext>
              </c:extLst>
            </c:dLbl>
            <c:dLbl>
              <c:idx val="2"/>
              <c:tx>
                <c:rich>
                  <a:bodyPr/>
                  <a:lstStyle/>
                  <a:p>
                    <a:r>
                      <a:rPr lang="en-US"/>
                      <a:t>n = 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2-29D3-0943-BAC2-77C6098F6056}"/>
                </c:ext>
              </c:extLst>
            </c:dLbl>
            <c:dLbl>
              <c:idx val="3"/>
              <c:tx>
                <c:rich>
                  <a:bodyPr/>
                  <a:lstStyle/>
                  <a:p>
                    <a:r>
                      <a:rPr lang="en-US"/>
                      <a:t>n = 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3-29D3-0943-BAC2-77C6098F6056}"/>
                </c:ext>
              </c:extLst>
            </c:dLbl>
            <c:dLbl>
              <c:idx val="4"/>
              <c:tx>
                <c:rich>
                  <a:bodyPr/>
                  <a:lstStyle/>
                  <a:p>
                    <a:r>
                      <a:rPr lang="en-US"/>
                      <a:t>n = 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4-29D3-0943-BAC2-77C6098F6056}"/>
                </c:ext>
              </c:extLst>
            </c:dLbl>
            <c:dLbl>
              <c:idx val="5"/>
              <c:tx>
                <c:rich>
                  <a:bodyPr/>
                  <a:lstStyle/>
                  <a:p>
                    <a:r>
                      <a:rPr lang="en-US"/>
                      <a:t>n = 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5-29D3-0943-BAC2-77C6098F6056}"/>
                </c:ext>
              </c:extLst>
            </c:dLbl>
            <c:dLbl>
              <c:idx val="6"/>
              <c:tx>
                <c:rich>
                  <a:bodyPr/>
                  <a:lstStyle/>
                  <a:p>
                    <a:r>
                      <a:rPr lang="en-US"/>
                      <a:t>n = 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6-29D3-0943-BAC2-77C6098F6056}"/>
                </c:ext>
              </c:extLst>
            </c:dLbl>
            <c:dLbl>
              <c:idx val="7"/>
              <c:tx>
                <c:rich>
                  <a:bodyPr/>
                  <a:lstStyle/>
                  <a:p>
                    <a:r>
                      <a:rPr lang="en-US"/>
                      <a:t>n = 25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7-29D3-0943-BAC2-77C6098F6056}"/>
                </c:ext>
              </c:extLst>
            </c:dLbl>
            <c:dLbl>
              <c:idx val="8"/>
              <c:tx>
                <c:rich>
                  <a:bodyPr/>
                  <a:lstStyle/>
                  <a:p>
                    <a:r>
                      <a:rPr lang="en-US"/>
                      <a:t>n = 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8-29D3-0943-BAC2-77C6098F6056}"/>
                </c:ext>
              </c:extLst>
            </c:dLbl>
            <c:dLbl>
              <c:idx val="9"/>
              <c:tx>
                <c:rich>
                  <a:bodyPr/>
                  <a:lstStyle/>
                  <a:p>
                    <a:r>
                      <a:rPr lang="en-US"/>
                      <a:t>n = 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9-29D3-0943-BAC2-77C6098F6056}"/>
                </c:ext>
              </c:extLst>
            </c:dLbl>
            <c:dLbl>
              <c:idx val="10"/>
              <c:tx>
                <c:rich>
                  <a:bodyPr/>
                  <a:lstStyle/>
                  <a:p>
                    <a:r>
                      <a:rPr lang="en-US"/>
                      <a:t>n = 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A-29D3-0943-BAC2-77C6098F6056}"/>
                </c:ext>
              </c:extLst>
            </c:dLbl>
            <c:dLbl>
              <c:idx val="11"/>
              <c:tx>
                <c:rich>
                  <a:bodyPr/>
                  <a:lstStyle/>
                  <a:p>
                    <a:r>
                      <a:rPr lang="en-US"/>
                      <a:t>n = 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B-29D3-0943-BAC2-77C6098F6056}"/>
                </c:ext>
              </c:extLst>
            </c:dLbl>
            <c:dLbl>
              <c:idx val="12"/>
              <c:tx>
                <c:rich>
                  <a:bodyPr/>
                  <a:lstStyle/>
                  <a:p>
                    <a:r>
                      <a:rPr lang="en-US"/>
                      <a:t>n = 24</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C-29D3-0943-BAC2-77C6098F6056}"/>
                </c:ext>
              </c:extLst>
            </c:dLbl>
            <c:dLbl>
              <c:idx val="13"/>
              <c:tx>
                <c:rich>
                  <a:bodyPr/>
                  <a:lstStyle/>
                  <a:p>
                    <a:r>
                      <a:rPr lang="en-US"/>
                      <a:t>n = 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D-29D3-0943-BAC2-77C6098F6056}"/>
                </c:ext>
              </c:extLst>
            </c:dLbl>
            <c:dLbl>
              <c:idx val="14"/>
              <c:tx>
                <c:rich>
                  <a:bodyPr/>
                  <a:lstStyle/>
                  <a:p>
                    <a:r>
                      <a:rPr lang="en-US"/>
                      <a:t>n = 26</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E-29D3-0943-BAC2-77C6098F6056}"/>
                </c:ext>
              </c:extLst>
            </c:dLbl>
            <c:dLbl>
              <c:idx val="15"/>
              <c:tx>
                <c:rich>
                  <a:bodyPr/>
                  <a:lstStyle/>
                  <a:p>
                    <a:r>
                      <a:rPr lang="en-US"/>
                      <a:t>n = 25</a:t>
                    </a:r>
                  </a:p>
                </c:rich>
              </c:tx>
              <c:dLblPos val="ct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DataLabelsRange val="0"/>
                </c:ext>
                <c:ext xmlns:c16="http://schemas.microsoft.com/office/drawing/2014/chart" uri="{C3380CC4-5D6E-409C-BE32-E72D297353CC}">
                  <c16:uniqueId val="{0000000F-29D3-0943-BAC2-77C6098F6056}"/>
                </c:ext>
              </c:extLst>
            </c:dLbl>
            <c:spPr>
              <a:noFill/>
              <a:ln>
                <a:noFill/>
              </a:ln>
              <a:effectLst/>
            </c:spPr>
            <c:txPr>
              <a:bodyPr/>
              <a:lstStyle/>
              <a:p>
                <a:pPr>
                  <a:defRPr sz="1200" smtId="4294967295">
                    <a:solidFill>
                      <a:srgbClr val="FFFFFF"/>
                    </a:solidFill>
                    <a:latin typeface="Arial" pitchFamily="34" charset="0"/>
                  </a:defRPr>
                </a:pPr>
                <a:endParaRPr lang="en-FI"/>
              </a:p>
            </c:txPr>
            <c:showLegendKey val="0"/>
            <c:showVal val="0"/>
            <c:showCatName val="0"/>
            <c:showSerName val="0"/>
            <c:showPercent val="0"/>
            <c:showBubbleSize val="0"/>
            <c:extLst xmlns:m="http://schemas.openxmlformats.org/officeDocument/2006/math" xmlns:w="http://schemas.openxmlformats.org/wordprocessingml/2006/main" xmlns:wp="http://schemas.openxmlformats.org/drawingml/2006/wordprocessingDrawing" xmlns:a14="http://schemas.microsoft.com/office/drawing/2010/main">
              <c:ext xmlns:c15="http://schemas.microsoft.com/office/drawing/2012/chart" uri="{CE6537A1-D6FC-4f65-9D91-7224C49458BB}">
                <c15:showLeaderLines val="0"/>
              </c:ext>
            </c:extLst>
          </c:dLbls>
          <c:cat>
            <c:strRef>
              <c:f>Sheet1!$C$2:$C$17</c:f>
              <c:strCache>
                <c:ptCount val="16"/>
                <c:pt idx="0">
                  <c:v>It is difficult to find expertise on XBRL in Finland</c:v>
                </c:pt>
                <c:pt idx="1">
                  <c:v>It is difficult to find expertise on XBRL globally</c:v>
                </c:pt>
                <c:pt idx="2">
                  <c:v>Our company has employees knowledgeable on XBRL</c:v>
                </c:pt>
                <c:pt idx="3">
                  <c:v>I am knowledgeable on XBRL</c:v>
                </c:pt>
                <c:pt idx="4">
                  <c:v>Implementing ESEF and XBRL requires considerable investments in IT resources from companies</c:v>
                </c:pt>
                <c:pt idx="5">
                  <c:v>Implementing ESEF and XBRL requires deep knowledge of XBRL from companies</c:v>
                </c:pt>
                <c:pt idx="6">
                  <c:v>Implementing ESEF and XBRL requires deep knowledge of IFRS from companies</c:v>
                </c:pt>
                <c:pt idx="7">
                  <c:v>Implementing ESEF and XBRL incurs considerable costs to companies</c:v>
                </c:pt>
                <c:pt idx="8">
                  <c:v>Companies should have a deep knowledge of ESEF/XBRL taxonomy</c:v>
                </c:pt>
                <c:pt idx="9">
                  <c:v>Quality of the financial statements tagged with XBRL will suffer if XBRL-tags are not audited</c:v>
                </c:pt>
                <c:pt idx="10">
                  <c:v>ESEF will speed up the process of transmitting data on financial statements to users</c:v>
                </c:pt>
                <c:pt idx="11">
                  <c:v>ESEF will improve the usefulness of financial statements</c:v>
                </c:pt>
                <c:pt idx="12">
                  <c:v>ESEF will improve the reliability of financial statements</c:v>
                </c:pt>
                <c:pt idx="13">
                  <c:v>ESEF will improve the comparability of financial statements</c:v>
                </c:pt>
                <c:pt idx="14">
                  <c:v>Our company is prepared for tagging of notes (which will start in 2023 for 2022 financial statements)</c:v>
                </c:pt>
                <c:pt idx="15">
                  <c:v>Implementing tagging of notes (which will start in 2023 for 2022 financial statements) will require considerable effort</c:v>
                </c:pt>
              </c:strCache>
            </c:strRef>
          </c:cat>
          <c:val>
            <c:numRef>
              <c:f>Sheet1!$D$2:$D$17</c:f>
              <c:numCache>
                <c:formatCode>General</c:formatCode>
                <c:ptCount val="16"/>
                <c:pt idx="0">
                  <c:v>3.1538461538461502</c:v>
                </c:pt>
                <c:pt idx="1">
                  <c:v>2.64</c:v>
                </c:pt>
                <c:pt idx="2">
                  <c:v>2.9230769230769198</c:v>
                </c:pt>
                <c:pt idx="3">
                  <c:v>3</c:v>
                </c:pt>
                <c:pt idx="4">
                  <c:v>3.0769230769230802</c:v>
                </c:pt>
                <c:pt idx="5">
                  <c:v>3.3846153846153801</c:v>
                </c:pt>
                <c:pt idx="6">
                  <c:v>3.8076923076923102</c:v>
                </c:pt>
                <c:pt idx="7">
                  <c:v>3.36</c:v>
                </c:pt>
                <c:pt idx="8">
                  <c:v>3.2307692307692299</c:v>
                </c:pt>
                <c:pt idx="9">
                  <c:v>3.6153846153846199</c:v>
                </c:pt>
                <c:pt idx="10">
                  <c:v>2.5769230769230802</c:v>
                </c:pt>
                <c:pt idx="11">
                  <c:v>3.0384615384615401</c:v>
                </c:pt>
                <c:pt idx="12">
                  <c:v>2.75</c:v>
                </c:pt>
                <c:pt idx="13">
                  <c:v>3.1923076923076898</c:v>
                </c:pt>
                <c:pt idx="14">
                  <c:v>3.1538461538461502</c:v>
                </c:pt>
                <c:pt idx="15">
                  <c:v>3.68</c:v>
                </c:pt>
              </c:numCache>
            </c:numRef>
          </c:val>
          <c:extLst>
            <c:ext xmlns:c16="http://schemas.microsoft.com/office/drawing/2014/chart" uri="{C3380CC4-5D6E-409C-BE32-E72D297353CC}">
              <c16:uniqueId val="{00000010-29D3-0943-BAC2-77C6098F6056}"/>
            </c:ext>
          </c:extLst>
        </c:ser>
        <c:dLbls>
          <c:showLegendKey val="0"/>
          <c:showVal val="0"/>
          <c:showCatName val="0"/>
          <c:showSerName val="0"/>
          <c:showPercent val="0"/>
          <c:showBubbleSize val="0"/>
        </c:dLbls>
        <c:gapWidth val="150"/>
        <c:axId val="67451136"/>
        <c:axId val="66437120"/>
      </c:barChart>
      <c:catAx>
        <c:axId val="67451136"/>
        <c:scaling>
          <c:orientation val="maxMin"/>
        </c:scaling>
        <c:delete val="0"/>
        <c:axPos val="l"/>
        <c:majorGridlines>
          <c:spPr>
            <a:ln w="12700">
              <a:solidFill>
                <a:srgbClr val="E6E6E6"/>
              </a:solidFill>
            </a:ln>
          </c:spPr>
        </c:majorGridlines>
        <c:numFmt formatCode="General" sourceLinked="1"/>
        <c:majorTickMark val="out"/>
        <c:minorTickMark val="none"/>
        <c:tickLblPos val="low"/>
        <c:txPr>
          <a:bodyPr/>
          <a:lstStyle/>
          <a:p>
            <a:pPr>
              <a:defRPr sz="800" smtId="4294967295">
                <a:solidFill>
                  <a:srgbClr val="666666"/>
                </a:solidFill>
                <a:latin typeface="Arial" pitchFamily="34" charset="0"/>
              </a:defRPr>
            </a:pPr>
            <a:endParaRPr lang="en-FI"/>
          </a:p>
        </c:txPr>
        <c:crossAx val="66437120"/>
        <c:crosses val="autoZero"/>
        <c:auto val="0"/>
        <c:lblAlgn val="ctr"/>
        <c:lblOffset val="100"/>
        <c:noMultiLvlLbl val="0"/>
      </c:catAx>
      <c:valAx>
        <c:axId val="66437120"/>
        <c:scaling>
          <c:orientation val="minMax"/>
          <c:max val="5"/>
          <c:min val="0"/>
        </c:scaling>
        <c:delete val="0"/>
        <c:axPos val="t"/>
        <c:majorGridlines/>
        <c:numFmt formatCode="General" sourceLinked="0"/>
        <c:majorTickMark val="out"/>
        <c:minorTickMark val="none"/>
        <c:tickLblPos val="high"/>
        <c:txPr>
          <a:bodyPr/>
          <a:lstStyle/>
          <a:p>
            <a:pPr>
              <a:defRPr sz="1200" smtId="4294967295">
                <a:solidFill>
                  <a:srgbClr val="666666"/>
                </a:solidFill>
                <a:latin typeface="Arial" pitchFamily="34" charset="0"/>
              </a:defRPr>
            </a:pPr>
            <a:endParaRPr lang="en-FI"/>
          </a:p>
        </c:txPr>
        <c:crossAx val="67451136"/>
        <c:crosses val="autoZero"/>
        <c:crossBetween val="between"/>
        <c:majorUnit val="1"/>
        <c:minorUnit val="1"/>
      </c:valAx>
    </c:plotArea>
    <c:legend>
      <c:legendPos val="b"/>
      <c:legendEntry>
        <c:idx val="0"/>
        <c:delete val="1"/>
      </c:legendEntry>
      <c:overlay val="0"/>
      <c:txPr>
        <a:bodyPr/>
        <a:lstStyle/>
        <a:p>
          <a:pPr>
            <a:defRPr sz="1200" smtId="4294967295">
              <a:solidFill>
                <a:srgbClr val="333333"/>
              </a:solidFill>
              <a:latin typeface="Arial" pitchFamily="34" charset="0"/>
            </a:defRPr>
          </a:pPr>
          <a:endParaRPr lang="en-FI"/>
        </a:p>
      </c:txPr>
    </c:legend>
    <c:plotVisOnly val="1"/>
    <c:dispBlanksAs val="zero"/>
    <c:showDLblsOverMax val="1"/>
  </c:chart>
  <c:txPr>
    <a:bodyPr/>
    <a:lstStyle/>
    <a:p>
      <a:pPr>
        <a:defRPr sz="1400" smtId="4294967295"/>
      </a:pPr>
      <a:endParaRPr lang="en-FI"/>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Option (A)</c:v>
                </c:pt>
              </c:strCache>
            </c:strRef>
          </c:tx>
          <c:spPr>
            <a:solidFill>
              <a:srgbClr val="234C5A"/>
            </a:solidFill>
            <a:effectLst/>
          </c:spPr>
          <c:invertIfNegative val="0"/>
          <c:cat>
            <c:strRef>
              <c:f>Sheet1!$A$2:$A$7</c:f>
              <c:strCache>
                <c:ptCount val="6"/>
                <c:pt idx="0">
                  <c:v>We plan to develop and accrue competencies regarding the ESEF reporting requirements in-house (e.g. xHTML and knowledge on iXBRL taxonomies) (A)</c:v>
                </c:pt>
                <c:pt idx="1">
                  <c:v>We plan to do the tagging of our financial statements to the ESEF taxonomy in-house (A)</c:v>
                </c:pt>
                <c:pt idx="2">
                  <c:v>We plan to use our existing financial reporting system which will be made compliant with iXBRL / ESEF requirements (A)</c:v>
                </c:pt>
                <c:pt idx="3">
                  <c:v>We plan to tag notes to the financial statements at a granular level (not required by ESEF) (A)</c:v>
                </c:pt>
                <c:pt idx="4">
                  <c:v>Once ESEF implemented,we would be willing to extend XBRL reporting to quarterly and/or half-year reports (in addition to the annual financial statement) (A)</c:v>
                </c:pt>
                <c:pt idx="5">
                  <c:v>Once ESEF implemented, we would be willing to extend XBRL reporting to narrative reports (e.g. management report) (A)</c:v>
                </c:pt>
              </c:strCache>
            </c:strRef>
          </c:cat>
          <c:val>
            <c:numRef>
              <c:f>Sheet1!$B$2:$B$7</c:f>
              <c:numCache>
                <c:formatCode>General</c:formatCode>
                <c:ptCount val="6"/>
                <c:pt idx="0">
                  <c:v>0.14000000000000001</c:v>
                </c:pt>
                <c:pt idx="1">
                  <c:v>0.43</c:v>
                </c:pt>
                <c:pt idx="2">
                  <c:v>0.38</c:v>
                </c:pt>
                <c:pt idx="3">
                  <c:v>0.05</c:v>
                </c:pt>
                <c:pt idx="4">
                  <c:v>0.14000000000000001</c:v>
                </c:pt>
                <c:pt idx="5">
                  <c:v>0.1</c:v>
                </c:pt>
              </c:numCache>
            </c:numRef>
          </c:val>
          <c:extLst>
            <c:ext xmlns:c16="http://schemas.microsoft.com/office/drawing/2014/chart" uri="{C3380CC4-5D6E-409C-BE32-E72D297353CC}">
              <c16:uniqueId val="{00000006-928A-E64B-83EB-031833A122F2}"/>
            </c:ext>
          </c:extLst>
        </c:ser>
        <c:ser>
          <c:idx val="1"/>
          <c:order val="1"/>
          <c:tx>
            <c:strRef>
              <c:f>Sheet1!$C$1</c:f>
              <c:strCache>
                <c:ptCount val="1"/>
                <c:pt idx="0">
                  <c:v>Not yet decided</c:v>
                </c:pt>
              </c:strCache>
            </c:strRef>
          </c:tx>
          <c:spPr>
            <a:solidFill>
              <a:srgbClr val="F26923"/>
            </a:solidFill>
            <a:effectLst/>
          </c:spPr>
          <c:invertIfNegative val="0"/>
          <c:cat>
            <c:strRef>
              <c:f>Sheet1!$A$2:$A$7</c:f>
              <c:strCache>
                <c:ptCount val="6"/>
                <c:pt idx="0">
                  <c:v>We plan to develop and accrue competencies regarding the ESEF reporting requirements in-house (e.g. xHTML and knowledge on iXBRL taxonomies) (A)</c:v>
                </c:pt>
                <c:pt idx="1">
                  <c:v>We plan to do the tagging of our financial statements to the ESEF taxonomy in-house (A)</c:v>
                </c:pt>
                <c:pt idx="2">
                  <c:v>We plan to use our existing financial reporting system which will be made compliant with iXBRL / ESEF requirements (A)</c:v>
                </c:pt>
                <c:pt idx="3">
                  <c:v>We plan to tag notes to the financial statements at a granular level (not required by ESEF) (A)</c:v>
                </c:pt>
                <c:pt idx="4">
                  <c:v>Once ESEF implemented,we would be willing to extend XBRL reporting to quarterly and/or half-year reports (in addition to the annual financial statement) (A)</c:v>
                </c:pt>
                <c:pt idx="5">
                  <c:v>Once ESEF implemented, we would be willing to extend XBRL reporting to narrative reports (e.g. management report) (A)</c:v>
                </c:pt>
              </c:strCache>
            </c:strRef>
          </c:cat>
          <c:val>
            <c:numRef>
              <c:f>Sheet1!$C$2:$C$7</c:f>
              <c:numCache>
                <c:formatCode>General</c:formatCode>
                <c:ptCount val="6"/>
                <c:pt idx="0">
                  <c:v>0.53</c:v>
                </c:pt>
                <c:pt idx="1">
                  <c:v>0.43</c:v>
                </c:pt>
                <c:pt idx="2">
                  <c:v>0.33</c:v>
                </c:pt>
                <c:pt idx="3">
                  <c:v>0.62</c:v>
                </c:pt>
                <c:pt idx="4">
                  <c:v>0.67</c:v>
                </c:pt>
                <c:pt idx="5">
                  <c:v>0.76</c:v>
                </c:pt>
              </c:numCache>
            </c:numRef>
          </c:val>
          <c:extLst>
            <c:ext xmlns:c16="http://schemas.microsoft.com/office/drawing/2014/chart" uri="{C3380CC4-5D6E-409C-BE32-E72D297353CC}">
              <c16:uniqueId val="{0000000D-928A-E64B-83EB-031833A122F2}"/>
            </c:ext>
          </c:extLst>
        </c:ser>
        <c:ser>
          <c:idx val="2"/>
          <c:order val="2"/>
          <c:tx>
            <c:strRef>
              <c:f>Sheet1!$D$1</c:f>
              <c:strCache>
                <c:ptCount val="1"/>
                <c:pt idx="0">
                  <c:v>Option (B)</c:v>
                </c:pt>
              </c:strCache>
            </c:strRef>
          </c:tx>
          <c:spPr>
            <a:solidFill>
              <a:srgbClr val="5ABC68"/>
            </a:solidFill>
            <a:effectLst/>
          </c:spPr>
          <c:invertIfNegative val="0"/>
          <c:cat>
            <c:strRef>
              <c:f>Sheet1!$A$2:$A$7</c:f>
              <c:strCache>
                <c:ptCount val="6"/>
                <c:pt idx="0">
                  <c:v>We plan to develop and accrue competencies regarding the ESEF reporting requirements in-house (e.g. xHTML and knowledge on iXBRL taxonomies) (A)</c:v>
                </c:pt>
                <c:pt idx="1">
                  <c:v>We plan to do the tagging of our financial statements to the ESEF taxonomy in-house (A)</c:v>
                </c:pt>
                <c:pt idx="2">
                  <c:v>We plan to use our existing financial reporting system which will be made compliant with iXBRL / ESEF requirements (A)</c:v>
                </c:pt>
                <c:pt idx="3">
                  <c:v>We plan to tag notes to the financial statements at a granular level (not required by ESEF) (A)</c:v>
                </c:pt>
                <c:pt idx="4">
                  <c:v>Once ESEF implemented,we would be willing to extend XBRL reporting to quarterly and/or half-year reports (in addition to the annual financial statement) (A)</c:v>
                </c:pt>
                <c:pt idx="5">
                  <c:v>Once ESEF implemented, we would be willing to extend XBRL reporting to narrative reports (e.g. management report) (A)</c:v>
                </c:pt>
              </c:strCache>
            </c:strRef>
          </c:cat>
          <c:val>
            <c:numRef>
              <c:f>Sheet1!$D$2:$D$7</c:f>
              <c:numCache>
                <c:formatCode>General</c:formatCode>
                <c:ptCount val="6"/>
                <c:pt idx="0">
                  <c:v>0.33</c:v>
                </c:pt>
                <c:pt idx="1">
                  <c:v>0.14000000000000001</c:v>
                </c:pt>
                <c:pt idx="2">
                  <c:v>0.28999999999999998</c:v>
                </c:pt>
                <c:pt idx="3">
                  <c:v>0.33</c:v>
                </c:pt>
                <c:pt idx="4">
                  <c:v>0.19</c:v>
                </c:pt>
                <c:pt idx="5">
                  <c:v>0.14000000000000001</c:v>
                </c:pt>
              </c:numCache>
            </c:numRef>
          </c:val>
          <c:extLst>
            <c:ext xmlns:c16="http://schemas.microsoft.com/office/drawing/2014/chart" uri="{C3380CC4-5D6E-409C-BE32-E72D297353CC}">
              <c16:uniqueId val="{00000014-928A-E64B-83EB-031833A122F2}"/>
            </c:ext>
          </c:extLst>
        </c:ser>
        <c:dLbls>
          <c:showLegendKey val="0"/>
          <c:showVal val="0"/>
          <c:showCatName val="0"/>
          <c:showSerName val="0"/>
          <c:showPercent val="0"/>
          <c:showBubbleSize val="0"/>
        </c:dLbls>
        <c:gapWidth val="150"/>
        <c:overlap val="100"/>
        <c:axId val="345745496"/>
        <c:axId val="345741184"/>
      </c:barChart>
      <c:catAx>
        <c:axId val="345745496"/>
        <c:scaling>
          <c:orientation val="maxMin"/>
        </c:scaling>
        <c:delete val="0"/>
        <c:axPos val="l"/>
        <c:numFmt formatCode="General" sourceLinked="1"/>
        <c:majorTickMark val="out"/>
        <c:minorTickMark val="none"/>
        <c:tickLblPos val="low"/>
        <c:txPr>
          <a:bodyPr/>
          <a:lstStyle/>
          <a:p>
            <a:pPr>
              <a:defRPr sz="1000" u="none" smtId="4294967295">
                <a:solidFill>
                  <a:srgbClr val="666666"/>
                </a:solidFill>
              </a:defRPr>
            </a:pPr>
            <a:endParaRPr lang="en-FI"/>
          </a:p>
        </c:txPr>
        <c:crossAx val="345741184"/>
        <c:crosses val="autoZero"/>
        <c:auto val="0"/>
        <c:lblAlgn val="ctr"/>
        <c:lblOffset val="100"/>
        <c:noMultiLvlLbl val="0"/>
      </c:catAx>
      <c:valAx>
        <c:axId val="345741184"/>
        <c:scaling>
          <c:orientation val="minMax"/>
          <c:max val="1"/>
        </c:scaling>
        <c:delete val="0"/>
        <c:axPos val="t"/>
        <c:majorGridlines/>
        <c:numFmt formatCode="0%" sourceLinked="0"/>
        <c:majorTickMark val="out"/>
        <c:minorTickMark val="none"/>
        <c:tickLblPos val="high"/>
        <c:crossAx val="345745496"/>
        <c:crosses val="autoZero"/>
        <c:crossBetween val="between"/>
      </c:valAx>
    </c:plotArea>
    <c:legend>
      <c:legendPos val="b"/>
      <c:layout>
        <c:manualLayout>
          <c:xMode val="edge"/>
          <c:yMode val="edge"/>
          <c:x val="0.33552267455165552"/>
          <c:y val="0.93943684552317563"/>
          <c:w val="0.4185780556432076"/>
          <c:h val="5.2831195713937823E-2"/>
        </c:manualLayout>
      </c:layout>
      <c:overlay val="0"/>
      <c:txPr>
        <a:bodyPr/>
        <a:lstStyle/>
        <a:p>
          <a:pPr>
            <a:defRPr sz="1200" u="none" smtId="4294967295">
              <a:solidFill>
                <a:srgbClr val="333333"/>
              </a:solidFill>
            </a:defRPr>
          </a:pPr>
          <a:endParaRPr lang="en-FI"/>
        </a:p>
      </c:txPr>
    </c:legend>
    <c:plotVisOnly val="1"/>
    <c:dispBlanksAs val="zero"/>
    <c:showDLblsOverMax val="1"/>
  </c:chart>
  <c:txPr>
    <a:bodyPr/>
    <a:lstStyle/>
    <a:p>
      <a:pPr>
        <a:defRPr sz="1400" smtId="4294967295"/>
      </a:pPr>
      <a:endParaRPr lang="en-FI"/>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Click to edit Master title style</a:t>
            </a:r>
          </a:p>
        </p:txBody>
      </p:sp>
      <p:sp>
        <p:nvSpPr>
          <p:cNvPr id="3" name="Subtitle 2"/>
          <p:cNvSpPr>
            <a:spLocks noGrp="1"/>
          </p:cNvSpPr>
          <p:nvPr>
            <p:ph type="subTitle" idx="1"/>
          </p:nvPr>
        </p:nvSpPr>
        <p:spPr/>
        <p:txBody>
          <a:bodyPr/>
          <a:lstStyle>
            <a:lvl1pPr marL="0" indent="0" algn="ctr">
              <a:buNone/>
              <a:defRPr smtId="4294967295">
                <a:solidFill>
                  <a:schemeClr val="tx1">
                    <a:tint val="75000"/>
                  </a:schemeClr>
                </a:solidFill>
              </a:defRPr>
            </a:lvl1pPr>
            <a:lvl2pPr marL="457200" indent="0" algn="ctr">
              <a:buNone/>
              <a:defRPr smtId="4294967295">
                <a:solidFill>
                  <a:schemeClr val="tx1">
                    <a:tint val="75000"/>
                  </a:schemeClr>
                </a:solidFill>
              </a:defRPr>
            </a:lvl2pPr>
            <a:lvl3pPr marL="914400" indent="0" algn="ctr">
              <a:buNone/>
              <a:defRPr smtId="4294967295">
                <a:solidFill>
                  <a:schemeClr val="tx1">
                    <a:tint val="75000"/>
                  </a:schemeClr>
                </a:solidFill>
              </a:defRPr>
            </a:lvl3pPr>
            <a:lvl4pPr marL="1371600" indent="0" algn="ctr">
              <a:buNone/>
              <a:defRPr smtId="4294967295">
                <a:solidFill>
                  <a:schemeClr val="tx1">
                    <a:tint val="75000"/>
                  </a:schemeClr>
                </a:solidFill>
              </a:defRPr>
            </a:lvl4pPr>
            <a:lvl5pPr marL="1828800" indent="0" algn="ctr">
              <a:buNone/>
              <a:defRPr smtId="4294967295">
                <a:solidFill>
                  <a:schemeClr val="tx1">
                    <a:tint val="75000"/>
                  </a:schemeClr>
                </a:solidFill>
              </a:defRPr>
            </a:lvl5pPr>
            <a:lvl6pPr marL="2286000" indent="0" algn="ctr">
              <a:buNone/>
              <a:defRPr smtId="4294967295">
                <a:solidFill>
                  <a:schemeClr val="tx1">
                    <a:tint val="75000"/>
                  </a:schemeClr>
                </a:solidFill>
              </a:defRPr>
            </a:lvl6pPr>
            <a:lvl7pPr marL="2743200" indent="0" algn="ctr">
              <a:buNone/>
              <a:defRPr smtId="4294967295">
                <a:solidFill>
                  <a:schemeClr val="tx1">
                    <a:tint val="75000"/>
                  </a:schemeClr>
                </a:solidFill>
              </a:defRPr>
            </a:lvl7pPr>
            <a:lvl8pPr marL="3200400" indent="0" algn="ctr">
              <a:buNone/>
              <a:defRPr smtId="4294967295">
                <a:solidFill>
                  <a:schemeClr val="tx1">
                    <a:tint val="75000"/>
                  </a:schemeClr>
                </a:solidFill>
              </a:defRPr>
            </a:lvl8pPr>
            <a:lvl9pPr marL="3657600" indent="0" algn="ctr">
              <a:buNone/>
              <a:defRPr smtId="4294967295">
                <a:solidFill>
                  <a:schemeClr val="tx1">
                    <a:tint val="75000"/>
                  </a:schemeClr>
                </a:solidFill>
              </a:defRPr>
            </a:lvl9pPr>
          </a:lstStyle>
          <a:p>
            <a:r>
              <a:rPr lang="en-US"/>
              <a:t>Click to edit Master subtitle style</a:t>
            </a:r>
          </a:p>
        </p:txBody>
      </p:sp>
      <p:sp>
        <p:nvSpPr>
          <p:cNvPr id="4" name="Date Placeholder 3"/>
          <p:cNvSpPr>
            <a:spLocks noGrp="1"/>
          </p:cNvSpPr>
          <p:nvPr>
            <p:ph type="dt" sz="half" idx="2"/>
          </p:nvPr>
        </p:nvSpPr>
        <p:spPr/>
        <p:txBody>
          <a:bodyPr/>
          <a:lstStyle/>
          <a:p>
            <a:fld id="{E8FD0B7A-F5DD-4F40-B4CB-3B2C354B893A}" type="datetimeFigureOut">
              <a:rPr lang="en-US" smtClean="0" smtId="4294967295"/>
              <a:t>6/6/22</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smtId="4294967295"/>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E8FD0B7A-F5DD-4F40-B4CB-3B2C354B893A}" type="datetimeFigureOut">
              <a:rPr lang="en-US" smtClean="0" smtId="4294967295"/>
              <a:t>6/6/22</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smtId="4294967295"/>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vert="eaVert"/>
          <a:lstStyle/>
          <a:p>
            <a:r>
              <a:rPr lang="en-US"/>
              <a:t>Click to edit Master title style</a:t>
            </a:r>
          </a:p>
        </p:txBody>
      </p:sp>
      <p:sp>
        <p:nvSpPr>
          <p:cNvPr id="3" name="Vertical Text Placeholder 2"/>
          <p:cNvSpPr>
            <a:spLocks noGrp="1"/>
          </p:cNvSpPr>
          <p:nvPr>
            <p:ph type="body" orient="vert" idx="1"/>
          </p:nvPr>
        </p:nvSpPr>
        <p:spPr/>
        <p:txBody>
          <a:bodyPr vert="eaVert"/>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E8FD0B7A-F5DD-4F40-B4CB-3B2C354B893A}" type="datetimeFigureOut">
              <a:rPr lang="en-US" smtClean="0" smtId="4294967295"/>
              <a:t>6/6/22</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smtId="4294967295"/>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E8FD0B7A-F5DD-4F40-B4CB-3B2C354B893A}" type="datetimeFigureOut">
              <a:rPr lang="en-US" smtClean="0" smtId="4294967295"/>
              <a:t>6/6/22</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smtId="4294967295"/>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lvl1pPr algn="l">
              <a:defRPr sz="4000" b="1" cap="all" smtId="4294967295"/>
            </a:lvl1pPr>
          </a:lstStyle>
          <a:p>
            <a:r>
              <a:rPr lang="en-US"/>
              <a:t>Click to edit Master title style</a:t>
            </a:r>
          </a:p>
        </p:txBody>
      </p:sp>
      <p:sp>
        <p:nvSpPr>
          <p:cNvPr id="3" name="Text Placeholder 2"/>
          <p:cNvSpPr>
            <a:spLocks noGrp="1"/>
          </p:cNvSpPr>
          <p:nvPr>
            <p:ph type="body" idx="1"/>
          </p:nvPr>
        </p:nvSpPr>
        <p:spPr/>
        <p:txBody>
          <a:bodyPr anchor="b"/>
          <a:lstStyle>
            <a:lvl1pPr marL="0" indent="0">
              <a:buNone/>
              <a:defRPr sz="2000" smtId="4294967295">
                <a:solidFill>
                  <a:schemeClr val="tx1">
                    <a:tint val="75000"/>
                  </a:schemeClr>
                </a:solidFill>
              </a:defRPr>
            </a:lvl1pPr>
            <a:lvl2pPr marL="457200" indent="0">
              <a:buNone/>
              <a:defRPr sz="1800" smtId="4294967295">
                <a:solidFill>
                  <a:schemeClr val="tx1">
                    <a:tint val="75000"/>
                  </a:schemeClr>
                </a:solidFill>
              </a:defRPr>
            </a:lvl2pPr>
            <a:lvl3pPr marL="914400" indent="0">
              <a:buNone/>
              <a:defRPr sz="1600" smtId="4294967295">
                <a:solidFill>
                  <a:schemeClr val="tx1">
                    <a:tint val="75000"/>
                  </a:schemeClr>
                </a:solidFill>
              </a:defRPr>
            </a:lvl3pPr>
            <a:lvl4pPr marL="1371600" indent="0">
              <a:buNone/>
              <a:defRPr sz="1400" smtId="4294967295">
                <a:solidFill>
                  <a:schemeClr val="tx1">
                    <a:tint val="75000"/>
                  </a:schemeClr>
                </a:solidFill>
              </a:defRPr>
            </a:lvl4pPr>
            <a:lvl5pPr marL="1828800" indent="0">
              <a:buNone/>
              <a:defRPr sz="1400" smtId="4294967295">
                <a:solidFill>
                  <a:schemeClr val="tx1">
                    <a:tint val="75000"/>
                  </a:schemeClr>
                </a:solidFill>
              </a:defRPr>
            </a:lvl5pPr>
            <a:lvl6pPr marL="2286000" indent="0">
              <a:buNone/>
              <a:defRPr sz="1400" smtId="4294967295">
                <a:solidFill>
                  <a:schemeClr val="tx1">
                    <a:tint val="75000"/>
                  </a:schemeClr>
                </a:solidFill>
              </a:defRPr>
            </a:lvl6pPr>
            <a:lvl7pPr marL="2743200" indent="0">
              <a:buNone/>
              <a:defRPr sz="1400" smtId="4294967295">
                <a:solidFill>
                  <a:schemeClr val="tx1">
                    <a:tint val="75000"/>
                  </a:schemeClr>
                </a:solidFill>
              </a:defRPr>
            </a:lvl7pPr>
            <a:lvl8pPr marL="3200400" indent="0">
              <a:buNone/>
              <a:defRPr sz="1400" smtId="4294967295">
                <a:solidFill>
                  <a:schemeClr val="tx1">
                    <a:tint val="75000"/>
                  </a:schemeClr>
                </a:solidFill>
              </a:defRPr>
            </a:lvl8pPr>
            <a:lvl9pPr marL="3657600" indent="0">
              <a:buNone/>
              <a:defRPr sz="1400" smtId="4294967295">
                <a:solidFill>
                  <a:schemeClr val="tx1">
                    <a:tint val="75000"/>
                  </a:schemeClr>
                </a:solidFill>
              </a:defRPr>
            </a:lvl9pPr>
          </a:lstStyle>
          <a:p>
            <a:r>
              <a:rPr lang="en-US"/>
              <a:t>Click to edit Master text styles</a:t>
            </a:r>
          </a:p>
        </p:txBody>
      </p:sp>
      <p:sp>
        <p:nvSpPr>
          <p:cNvPr id="4" name="Date Placeholder 3"/>
          <p:cNvSpPr>
            <a:spLocks noGrp="1"/>
          </p:cNvSpPr>
          <p:nvPr>
            <p:ph type="dt" sz="half" idx="2"/>
          </p:nvPr>
        </p:nvSpPr>
        <p:spPr/>
        <p:txBody>
          <a:bodyPr/>
          <a:lstStyle/>
          <a:p>
            <a:fld id="{E8FD0B7A-F5DD-4F40-B4CB-3B2C354B893A}" type="datetimeFigureOut">
              <a:rPr lang="en-US" smtClean="0" smtId="4294967295"/>
              <a:t>6/6/22</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smtId="4294967295"/>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p:txBody>
          <a:bodyPr/>
          <a:lstStyle>
            <a:lvl1pPr>
              <a:defRPr sz="2800" smtId="4294967295"/>
            </a:lvl1pPr>
            <a:lvl2pPr>
              <a:defRPr sz="2400" smtId="4294967295"/>
            </a:lvl2pPr>
            <a:lvl3pPr>
              <a:defRPr sz="2000" smtId="4294967295"/>
            </a:lvl3pPr>
            <a:lvl4pPr>
              <a:defRPr sz="1800" smtId="4294967295"/>
            </a:lvl4pPr>
            <a:lvl5pPr>
              <a:defRPr sz="1800" smtId="4294967295"/>
            </a:lvl5pPr>
            <a:lvl6pPr>
              <a:defRPr sz="1800" smtId="4294967295"/>
            </a:lvl6pPr>
            <a:lvl7pPr>
              <a:defRPr sz="1800" smtId="4294967295"/>
            </a:lvl7pPr>
            <a:lvl8pPr>
              <a:defRPr sz="1800" smtId="4294967295"/>
            </a:lvl8pPr>
            <a:lvl9pPr>
              <a:defRPr sz="1800" smtId="4294967295"/>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p:txBody>
          <a:bodyPr/>
          <a:lstStyle>
            <a:lvl1pPr>
              <a:defRPr sz="2800" smtId="4294967295"/>
            </a:lvl1pPr>
            <a:lvl2pPr>
              <a:defRPr sz="2400" smtId="4294967295"/>
            </a:lvl2pPr>
            <a:lvl3pPr>
              <a:defRPr sz="2000" smtId="4294967295"/>
            </a:lvl3pPr>
            <a:lvl4pPr>
              <a:defRPr sz="1800" smtId="4294967295"/>
            </a:lvl4pPr>
            <a:lvl5pPr>
              <a:defRPr sz="1800" smtId="4294967295"/>
            </a:lvl5pPr>
            <a:lvl6pPr>
              <a:defRPr sz="1800" smtId="4294967295"/>
            </a:lvl6pPr>
            <a:lvl7pPr>
              <a:defRPr sz="1800" smtId="4294967295"/>
            </a:lvl7pPr>
            <a:lvl8pPr>
              <a:defRPr sz="1800" smtId="4294967295"/>
            </a:lvl8pPr>
            <a:lvl9pPr>
              <a:defRPr sz="1800" smtId="4294967295"/>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3"/>
          </p:nvPr>
        </p:nvSpPr>
        <p:spPr/>
        <p:txBody>
          <a:bodyPr/>
          <a:lstStyle/>
          <a:p>
            <a:fld id="{E8FD0B7A-F5DD-4F40-B4CB-3B2C354B893A}" type="datetimeFigureOut">
              <a:rPr lang="en-US" smtClean="0" smtId="4294967295"/>
              <a:t>6/6/22</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smtId="4294967295"/>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nchor="b"/>
          <a:lstStyle>
            <a:lvl1pPr marL="0" indent="0">
              <a:buNone/>
              <a:defRPr sz="2400" b="1" smtId="4294967295"/>
            </a:lvl1pPr>
            <a:lvl2pPr marL="457200" indent="0">
              <a:buNone/>
              <a:defRPr sz="2000" b="1" smtId="4294967295"/>
            </a:lvl2pPr>
            <a:lvl3pPr marL="914400" indent="0">
              <a:buNone/>
              <a:defRPr sz="1800" b="1" smtId="4294967295"/>
            </a:lvl3pPr>
            <a:lvl4pPr marL="1371600" indent="0">
              <a:buNone/>
              <a:defRPr sz="1600" b="1" smtId="4294967295"/>
            </a:lvl4pPr>
            <a:lvl5pPr marL="1828800" indent="0">
              <a:buNone/>
              <a:defRPr sz="1600" b="1" smtId="4294967295"/>
            </a:lvl5pPr>
            <a:lvl6pPr marL="2286000" indent="0">
              <a:buNone/>
              <a:defRPr sz="1600" b="1" smtId="4294967295"/>
            </a:lvl6pPr>
            <a:lvl7pPr marL="2743200" indent="0">
              <a:buNone/>
              <a:defRPr sz="1600" b="1" smtId="4294967295"/>
            </a:lvl7pPr>
            <a:lvl8pPr marL="3200400" indent="0">
              <a:buNone/>
              <a:defRPr sz="1600" b="1" smtId="4294967295"/>
            </a:lvl8pPr>
            <a:lvl9pPr marL="3657600" indent="0">
              <a:buNone/>
              <a:defRPr sz="1600" b="1" smtId="4294967295"/>
            </a:lvl9pPr>
          </a:lstStyle>
          <a:p>
            <a:r>
              <a:rPr lang="en-US"/>
              <a:t>Click to edit Master text styles</a:t>
            </a:r>
          </a:p>
        </p:txBody>
      </p:sp>
      <p:sp>
        <p:nvSpPr>
          <p:cNvPr id="4" name="Content Placeholder 3"/>
          <p:cNvSpPr>
            <a:spLocks noGrp="1"/>
          </p:cNvSpPr>
          <p:nvPr>
            <p:ph sz="half" idx="2"/>
          </p:nvPr>
        </p:nvSpPr>
        <p:spPr/>
        <p:txBody>
          <a:bodyPr/>
          <a:lstStyle>
            <a:lvl1pPr>
              <a:defRPr sz="2400" smtId="4294967295"/>
            </a:lvl1pPr>
            <a:lvl2pPr>
              <a:defRPr sz="2000" smtId="4294967295"/>
            </a:lvl2pPr>
            <a:lvl3pPr>
              <a:defRPr sz="1800" smtId="4294967295"/>
            </a:lvl3pPr>
            <a:lvl4pPr>
              <a:defRPr sz="1600" smtId="4294967295"/>
            </a:lvl4pPr>
            <a:lvl5pPr>
              <a:defRPr sz="1600" smtId="4294967295"/>
            </a:lvl5pPr>
            <a:lvl6pPr>
              <a:defRPr sz="1600" smtId="4294967295"/>
            </a:lvl6pPr>
            <a:lvl7pPr>
              <a:defRPr sz="1600" smtId="4294967295"/>
            </a:lvl7pPr>
            <a:lvl8pPr>
              <a:defRPr sz="1600" smtId="4294967295"/>
            </a:lvl8pPr>
            <a:lvl9pPr>
              <a:defRPr sz="1600" smtId="4294967295"/>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p:txBody>
          <a:bodyPr anchor="b"/>
          <a:lstStyle>
            <a:lvl1pPr marL="0" indent="0">
              <a:buNone/>
              <a:defRPr sz="2400" b="1" smtId="4294967295"/>
            </a:lvl1pPr>
            <a:lvl2pPr marL="457200" indent="0">
              <a:buNone/>
              <a:defRPr sz="2000" b="1" smtId="4294967295"/>
            </a:lvl2pPr>
            <a:lvl3pPr marL="914400" indent="0">
              <a:buNone/>
              <a:defRPr sz="1800" b="1" smtId="4294967295"/>
            </a:lvl3pPr>
            <a:lvl4pPr marL="1371600" indent="0">
              <a:buNone/>
              <a:defRPr sz="1600" b="1" smtId="4294967295"/>
            </a:lvl4pPr>
            <a:lvl5pPr marL="1828800" indent="0">
              <a:buNone/>
              <a:defRPr sz="1600" b="1" smtId="4294967295"/>
            </a:lvl5pPr>
            <a:lvl6pPr marL="2286000" indent="0">
              <a:buNone/>
              <a:defRPr sz="1600" b="1" smtId="4294967295"/>
            </a:lvl6pPr>
            <a:lvl7pPr marL="2743200" indent="0">
              <a:buNone/>
              <a:defRPr sz="1600" b="1" smtId="4294967295"/>
            </a:lvl7pPr>
            <a:lvl8pPr marL="3200400" indent="0">
              <a:buNone/>
              <a:defRPr sz="1600" b="1" smtId="4294967295"/>
            </a:lvl8pPr>
            <a:lvl9pPr marL="3657600" indent="0">
              <a:buNone/>
              <a:defRPr sz="1600" b="1" smtId="4294967295"/>
            </a:lvl9pPr>
          </a:lstStyle>
          <a:p>
            <a:r>
              <a:rPr lang="en-US"/>
              <a:t>Click to edit Master text styles</a:t>
            </a:r>
          </a:p>
        </p:txBody>
      </p:sp>
      <p:sp>
        <p:nvSpPr>
          <p:cNvPr id="6" name="Content Placeholder 5"/>
          <p:cNvSpPr>
            <a:spLocks noGrp="1"/>
          </p:cNvSpPr>
          <p:nvPr>
            <p:ph sz="quarter" idx="4"/>
          </p:nvPr>
        </p:nvSpPr>
        <p:spPr/>
        <p:txBody>
          <a:bodyPr/>
          <a:lstStyle>
            <a:lvl1pPr>
              <a:defRPr sz="2400" smtId="4294967295"/>
            </a:lvl1pPr>
            <a:lvl2pPr>
              <a:defRPr sz="2000" smtId="4294967295"/>
            </a:lvl2pPr>
            <a:lvl3pPr>
              <a:defRPr sz="1800" smtId="4294967295"/>
            </a:lvl3pPr>
            <a:lvl4pPr>
              <a:defRPr sz="1600" smtId="4294967295"/>
            </a:lvl4pPr>
            <a:lvl5pPr>
              <a:defRPr sz="1600" smtId="4294967295"/>
            </a:lvl5pPr>
            <a:lvl6pPr>
              <a:defRPr sz="1600" smtId="4294967295"/>
            </a:lvl6pPr>
            <a:lvl7pPr>
              <a:defRPr sz="1600" smtId="4294967295"/>
            </a:lvl7pPr>
            <a:lvl8pPr>
              <a:defRPr sz="1600" smtId="4294967295"/>
            </a:lvl8pPr>
            <a:lvl9pPr>
              <a:defRPr sz="1600" smtId="4294967295"/>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5"/>
          </p:nvPr>
        </p:nvSpPr>
        <p:spPr/>
        <p:txBody>
          <a:bodyPr/>
          <a:lstStyle/>
          <a:p>
            <a:fld id="{E8FD0B7A-F5DD-4F40-B4CB-3B2C354B893A}" type="datetimeFigureOut">
              <a:rPr lang="en-US" smtClean="0" smtId="4294967295"/>
              <a:t>6/6/22</a:t>
            </a:fld>
            <a:endParaRPr lang="en-US"/>
          </a:p>
        </p:txBody>
      </p:sp>
      <p:sp>
        <p:nvSpPr>
          <p:cNvPr id="8" name="Footer Placeholder 7"/>
          <p:cNvSpPr>
            <a:spLocks noGrp="1"/>
          </p:cNvSpPr>
          <p:nvPr>
            <p:ph type="ftr" sz="quarter" idx="6"/>
          </p:nvPr>
        </p:nvSpPr>
        <p:spPr/>
        <p:txBody>
          <a:bodyPr/>
          <a:lstStyle/>
          <a:p>
            <a:endParaRPr lang="en-US"/>
          </a:p>
        </p:txBody>
      </p:sp>
      <p:sp>
        <p:nvSpPr>
          <p:cNvPr id="9" name="Slide Number Placeholder 8"/>
          <p:cNvSpPr>
            <a:spLocks noGrp="1"/>
          </p:cNvSpPr>
          <p:nvPr>
            <p:ph type="sldNum" sz="quarter" idx="7"/>
          </p:nvPr>
        </p:nvSpPr>
        <p:spPr/>
        <p:txBody>
          <a:bodyPr/>
          <a:lstStyle/>
          <a:p>
            <a:fld id="{93AE1883-0942-4AA3-9DB2-9C7C3A0314B1}" type="slidenum">
              <a:rPr lang="en-US" smtClean="0" smtId="4294967295"/>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
          </p:nvPr>
        </p:nvSpPr>
        <p:spPr/>
        <p:txBody>
          <a:bodyPr/>
          <a:lstStyle/>
          <a:p>
            <a:fld id="{E8FD0B7A-F5DD-4F40-B4CB-3B2C354B893A}" type="datetimeFigureOut">
              <a:rPr lang="en-US" smtClean="0" smtId="4294967295"/>
              <a:t>6/6/22</a:t>
            </a:fld>
            <a:endParaRPr lang="en-US"/>
          </a:p>
        </p:txBody>
      </p:sp>
      <p:sp>
        <p:nvSpPr>
          <p:cNvPr id="4" name="Footer Placeholder 3"/>
          <p:cNvSpPr>
            <a:spLocks noGrp="1"/>
          </p:cNvSpPr>
          <p:nvPr>
            <p:ph type="ftr" sz="quarter" idx="2"/>
          </p:nvPr>
        </p:nvSpPr>
        <p:spPr/>
        <p:txBody>
          <a:bodyPr/>
          <a:lstStyle/>
          <a:p>
            <a:endParaRPr lang="en-US"/>
          </a:p>
        </p:txBody>
      </p:sp>
      <p:sp>
        <p:nvSpPr>
          <p:cNvPr id="5" name="Slide Number Placeholder 4"/>
          <p:cNvSpPr>
            <a:spLocks noGrp="1"/>
          </p:cNvSpPr>
          <p:nvPr>
            <p:ph type="sldNum" sz="quarter" idx="3"/>
          </p:nvPr>
        </p:nvSpPr>
        <p:spPr/>
        <p:txBody>
          <a:bodyPr/>
          <a:lstStyle/>
          <a:p>
            <a:fld id="{93AE1883-0942-4AA3-9DB2-9C7C3A0314B1}" type="slidenum">
              <a:rPr lang="en-US" smtClean="0" smtId="4294967295"/>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p:nvPr>
        </p:nvSpPr>
        <p:spPr/>
        <p:txBody>
          <a:bodyPr/>
          <a:lstStyle/>
          <a:p>
            <a:fld id="{E8FD0B7A-F5DD-4F40-B4CB-3B2C354B893A}" type="datetimeFigureOut">
              <a:rPr lang="en-US" smtClean="0" smtId="4294967295"/>
              <a:t>6/6/22</a:t>
            </a:fld>
            <a:endParaRPr lang="en-US"/>
          </a:p>
        </p:txBody>
      </p:sp>
      <p:sp>
        <p:nvSpPr>
          <p:cNvPr id="3" name="Footer Placeholder 2"/>
          <p:cNvSpPr>
            <a:spLocks noGrp="1"/>
          </p:cNvSpPr>
          <p:nvPr>
            <p:ph type="ftr" sz="quarter" idx="1"/>
          </p:nvPr>
        </p:nvSpPr>
        <p:spPr/>
        <p:txBody>
          <a:bodyPr/>
          <a:lstStyle/>
          <a:p>
            <a:endParaRPr lang="en-US"/>
          </a:p>
        </p:txBody>
      </p:sp>
      <p:sp>
        <p:nvSpPr>
          <p:cNvPr id="4" name="Slide Number Placeholder 3"/>
          <p:cNvSpPr>
            <a:spLocks noGrp="1"/>
          </p:cNvSpPr>
          <p:nvPr>
            <p:ph type="sldNum" sz="quarter" idx="2"/>
          </p:nvPr>
        </p:nvSpPr>
        <p:spPr/>
        <p:txBody>
          <a:bodyPr/>
          <a:lstStyle/>
          <a:p>
            <a:fld id="{93AE1883-0942-4AA3-9DB2-9C7C3A0314B1}" type="slidenum">
              <a:rPr lang="en-US" smtClean="0" smtId="4294967295"/>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smtId="4294967295"/>
            </a:lvl1pPr>
          </a:lstStyle>
          <a:p>
            <a:r>
              <a:rPr lang="en-US"/>
              <a:t>Click to edit Master title style</a:t>
            </a:r>
          </a:p>
        </p:txBody>
      </p:sp>
      <p:sp>
        <p:nvSpPr>
          <p:cNvPr id="3" name="Content Placeholder 2"/>
          <p:cNvSpPr>
            <a:spLocks noGrp="1"/>
          </p:cNvSpPr>
          <p:nvPr>
            <p:ph idx="1"/>
          </p:nvPr>
        </p:nvSpPr>
        <p:spPr/>
        <p:txBody>
          <a:bodyPr/>
          <a:lstStyle>
            <a:lvl1pPr>
              <a:defRPr sz="3200" smtId="4294967295"/>
            </a:lvl1pPr>
            <a:lvl2pPr>
              <a:defRPr sz="2800" smtId="4294967295"/>
            </a:lvl2pPr>
            <a:lvl3pPr>
              <a:defRPr sz="2400" smtId="4294967295"/>
            </a:lvl3pPr>
            <a:lvl4pPr>
              <a:defRPr sz="2000" smtId="4294967295"/>
            </a:lvl4pPr>
            <a:lvl5pPr>
              <a:defRPr sz="2000" smtId="4294967295"/>
            </a:lvl5pPr>
            <a:lvl6pPr>
              <a:defRPr sz="2000" smtId="4294967295"/>
            </a:lvl6pPr>
            <a:lvl7pPr>
              <a:defRPr sz="2000" smtId="4294967295"/>
            </a:lvl7pPr>
            <a:lvl8pPr>
              <a:defRPr sz="2000" smtId="4294967295"/>
            </a:lvl8pPr>
            <a:lvl9pPr>
              <a:defRPr sz="2000" smtId="4294967295"/>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p:txBody>
          <a:bodyPr/>
          <a:lstStyle>
            <a:lvl1pPr marL="0" indent="0">
              <a:buNone/>
              <a:defRPr sz="1400" smtId="4294967295"/>
            </a:lvl1pPr>
            <a:lvl2pPr marL="457200" indent="0">
              <a:buNone/>
              <a:defRPr sz="1200" smtId="4294967295"/>
            </a:lvl2pPr>
            <a:lvl3pPr marL="914400" indent="0">
              <a:buNone/>
              <a:defRPr sz="1000" smtId="4294967295"/>
            </a:lvl3pPr>
            <a:lvl4pPr marL="1371600" indent="0">
              <a:buNone/>
              <a:defRPr sz="900" smtId="4294967295"/>
            </a:lvl4pPr>
            <a:lvl5pPr marL="1828800" indent="0">
              <a:buNone/>
              <a:defRPr sz="900" smtId="4294967295"/>
            </a:lvl5pPr>
            <a:lvl6pPr marL="2286000" indent="0">
              <a:buNone/>
              <a:defRPr sz="900" smtId="4294967295"/>
            </a:lvl6pPr>
            <a:lvl7pPr marL="2743200" indent="0">
              <a:buNone/>
              <a:defRPr sz="900" smtId="4294967295"/>
            </a:lvl7pPr>
            <a:lvl8pPr marL="3200400" indent="0">
              <a:buNone/>
              <a:defRPr sz="900" smtId="4294967295"/>
            </a:lvl8pPr>
            <a:lvl9pPr marL="3657600" indent="0">
              <a:buNone/>
              <a:defRPr sz="900" smtId="4294967295"/>
            </a:lvl9pPr>
          </a:lstStyle>
          <a:p>
            <a:r>
              <a:rPr lang="en-US"/>
              <a:t>Click to edit Master text styles</a:t>
            </a:r>
          </a:p>
        </p:txBody>
      </p:sp>
      <p:sp>
        <p:nvSpPr>
          <p:cNvPr id="5" name="Date Placeholder 4"/>
          <p:cNvSpPr>
            <a:spLocks noGrp="1"/>
          </p:cNvSpPr>
          <p:nvPr>
            <p:ph type="dt" sz="half" idx="3"/>
          </p:nvPr>
        </p:nvSpPr>
        <p:spPr/>
        <p:txBody>
          <a:bodyPr/>
          <a:lstStyle/>
          <a:p>
            <a:fld id="{E8FD0B7A-F5DD-4F40-B4CB-3B2C354B893A}" type="datetimeFigureOut">
              <a:rPr lang="en-US" smtClean="0" smtId="4294967295"/>
              <a:t>6/6/22</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smtId="4294967295"/>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smtId="4294967295"/>
            </a:lvl1pPr>
          </a:lstStyle>
          <a:p>
            <a:r>
              <a:rPr lang="en-US"/>
              <a:t>Click to edit Master title style</a:t>
            </a:r>
          </a:p>
        </p:txBody>
      </p:sp>
      <p:sp>
        <p:nvSpPr>
          <p:cNvPr id="3" name="Picture Placeholder 2"/>
          <p:cNvSpPr>
            <a:spLocks noGrp="1"/>
          </p:cNvSpPr>
          <p:nvPr>
            <p:ph type="pic" idx="1"/>
          </p:nvPr>
        </p:nvSpPr>
        <p:spPr/>
        <p:txBody>
          <a:bodyPr/>
          <a:lstStyle>
            <a:lvl1pPr marL="0" indent="0">
              <a:buNone/>
              <a:defRPr sz="3200" smtId="4294967295"/>
            </a:lvl1pPr>
            <a:lvl2pPr marL="457200" indent="0">
              <a:buNone/>
              <a:defRPr sz="2800" smtId="4294967295"/>
            </a:lvl2pPr>
            <a:lvl3pPr marL="914400" indent="0">
              <a:buNone/>
              <a:defRPr sz="2400" smtId="4294967295"/>
            </a:lvl3pPr>
            <a:lvl4pPr marL="1371600" indent="0">
              <a:buNone/>
              <a:defRPr sz="2000" smtId="4294967295"/>
            </a:lvl4pPr>
            <a:lvl5pPr marL="1828800" indent="0">
              <a:buNone/>
              <a:defRPr sz="2000" smtId="4294967295"/>
            </a:lvl5pPr>
            <a:lvl6pPr marL="2286000" indent="0">
              <a:buNone/>
              <a:defRPr sz="2000" smtId="4294967295"/>
            </a:lvl6pPr>
            <a:lvl7pPr marL="2743200" indent="0">
              <a:buNone/>
              <a:defRPr sz="2000" smtId="4294967295"/>
            </a:lvl7pPr>
            <a:lvl8pPr marL="3200400" indent="0">
              <a:buNone/>
              <a:defRPr sz="2000" smtId="4294967295"/>
            </a:lvl8pPr>
            <a:lvl9pPr marL="3657600" indent="0">
              <a:buNone/>
              <a:defRPr sz="2000" smtId="4294967295"/>
            </a:lvl9pPr>
          </a:lstStyle>
          <a:p>
            <a:endParaRPr lang="en-US"/>
          </a:p>
        </p:txBody>
      </p:sp>
      <p:sp>
        <p:nvSpPr>
          <p:cNvPr id="4" name="Text Placeholder 3"/>
          <p:cNvSpPr>
            <a:spLocks noGrp="1"/>
          </p:cNvSpPr>
          <p:nvPr>
            <p:ph type="body" sz="half" idx="2"/>
          </p:nvPr>
        </p:nvSpPr>
        <p:spPr/>
        <p:txBody>
          <a:bodyPr/>
          <a:lstStyle>
            <a:lvl1pPr marL="0" indent="0">
              <a:buNone/>
              <a:defRPr sz="1400" smtId="4294967295"/>
            </a:lvl1pPr>
            <a:lvl2pPr marL="457200" indent="0">
              <a:buNone/>
              <a:defRPr sz="1200" smtId="4294967295"/>
            </a:lvl2pPr>
            <a:lvl3pPr marL="914400" indent="0">
              <a:buNone/>
              <a:defRPr sz="1000" smtId="4294967295"/>
            </a:lvl3pPr>
            <a:lvl4pPr marL="1371600" indent="0">
              <a:buNone/>
              <a:defRPr sz="900" smtId="4294967295"/>
            </a:lvl4pPr>
            <a:lvl5pPr marL="1828800" indent="0">
              <a:buNone/>
              <a:defRPr sz="900" smtId="4294967295"/>
            </a:lvl5pPr>
            <a:lvl6pPr marL="2286000" indent="0">
              <a:buNone/>
              <a:defRPr sz="900" smtId="4294967295"/>
            </a:lvl6pPr>
            <a:lvl7pPr marL="2743200" indent="0">
              <a:buNone/>
              <a:defRPr sz="900" smtId="4294967295"/>
            </a:lvl7pPr>
            <a:lvl8pPr marL="3200400" indent="0">
              <a:buNone/>
              <a:defRPr sz="900" smtId="4294967295"/>
            </a:lvl8pPr>
            <a:lvl9pPr marL="3657600" indent="0">
              <a:buNone/>
              <a:defRPr sz="900" smtId="4294967295"/>
            </a:lvl9pPr>
          </a:lstStyle>
          <a:p>
            <a:r>
              <a:rPr lang="en-US"/>
              <a:t>Click to edit Master text styles</a:t>
            </a:r>
          </a:p>
        </p:txBody>
      </p:sp>
      <p:sp>
        <p:nvSpPr>
          <p:cNvPr id="5" name="Date Placeholder 4"/>
          <p:cNvSpPr>
            <a:spLocks noGrp="1"/>
          </p:cNvSpPr>
          <p:nvPr>
            <p:ph type="dt" sz="half" idx="3"/>
          </p:nvPr>
        </p:nvSpPr>
        <p:spPr/>
        <p:txBody>
          <a:bodyPr/>
          <a:lstStyle/>
          <a:p>
            <a:fld id="{E8FD0B7A-F5DD-4F40-B4CB-3B2C354B893A}" type="datetimeFigureOut">
              <a:rPr lang="en-US" smtClean="0" smtId="4294967295"/>
              <a:t>6/6/22</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smtId="4294967295"/>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Id="4294967295">
                <a:solidFill>
                  <a:schemeClr val="tx1">
                    <a:tint val="75000"/>
                  </a:schemeClr>
                </a:solidFill>
              </a:defRPr>
            </a:lvl1pPr>
          </a:lstStyle>
          <a:p>
            <a:fld id="{E8FD0B7A-F5DD-4F40-B4CB-3B2C354B893A}" type="datetimeFigureOut">
              <a:rPr lang="en-US" smtClean="0" smtId="4294967295"/>
              <a:t>6/6/22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Id="429496729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Id="4294967295">
                <a:solidFill>
                  <a:schemeClr val="tx1">
                    <a:tint val="75000"/>
                  </a:schemeClr>
                </a:solidFill>
              </a:defRPr>
            </a:lvl1pPr>
          </a:lstStyle>
          <a:p>
            <a:fld id="{93AE1883-0942-4AA3-9DB2-9C7C3A0314B1}" type="slidenum">
              <a:rPr lang="en-US" smtClean="0" smtId="4294967295"/>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smtId="4294967295">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smtId="4294967295">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smtId="4294967295">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smtId="4294967295">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smtId="4294967295">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smtId="4294967295">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smtId="4294967295">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smtId="4294967295">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smtId="4294967295">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smtId="4294967295">
          <a:solidFill>
            <a:schemeClr val="tx1"/>
          </a:solidFill>
          <a:latin typeface="+mn-lt"/>
          <a:ea typeface="+mn-ea"/>
          <a:cs typeface="+mn-cs"/>
        </a:defRPr>
      </a:lvl9pPr>
    </p:bodyStyle>
    <p:otherStyle>
      <a:defPPr>
        <a:defRPr lang="en-US" smtId="4294967295"/>
      </a:defPPr>
      <a:lvl1pPr marL="0" algn="l" defTabSz="914400" rtl="0" eaLnBrk="1" latinLnBrk="0" hangingPunct="1">
        <a:defRPr sz="1800" kern="1200" smtId="4294967295">
          <a:solidFill>
            <a:schemeClr val="tx1"/>
          </a:solidFill>
          <a:latin typeface="+mn-lt"/>
          <a:ea typeface="+mn-ea"/>
          <a:cs typeface="+mn-cs"/>
        </a:defRPr>
      </a:lvl1pPr>
      <a:lvl2pPr marL="457200" algn="l" defTabSz="914400" rtl="0" eaLnBrk="1" latinLnBrk="0" hangingPunct="1">
        <a:defRPr sz="1800" kern="1200" smtId="4294967295">
          <a:solidFill>
            <a:schemeClr val="tx1"/>
          </a:solidFill>
          <a:latin typeface="+mn-lt"/>
          <a:ea typeface="+mn-ea"/>
          <a:cs typeface="+mn-cs"/>
        </a:defRPr>
      </a:lvl2pPr>
      <a:lvl3pPr marL="914400" algn="l" defTabSz="914400" rtl="0" eaLnBrk="1" latinLnBrk="0" hangingPunct="1">
        <a:defRPr sz="1800" kern="1200" smtId="4294967295">
          <a:solidFill>
            <a:schemeClr val="tx1"/>
          </a:solidFill>
          <a:latin typeface="+mn-lt"/>
          <a:ea typeface="+mn-ea"/>
          <a:cs typeface="+mn-cs"/>
        </a:defRPr>
      </a:lvl3pPr>
      <a:lvl4pPr marL="1371600" algn="l" defTabSz="914400" rtl="0" eaLnBrk="1" latinLnBrk="0" hangingPunct="1">
        <a:defRPr sz="1800" kern="1200" smtId="4294967295">
          <a:solidFill>
            <a:schemeClr val="tx1"/>
          </a:solidFill>
          <a:latin typeface="+mn-lt"/>
          <a:ea typeface="+mn-ea"/>
          <a:cs typeface="+mn-cs"/>
        </a:defRPr>
      </a:lvl4pPr>
      <a:lvl5pPr marL="1828800" algn="l" defTabSz="914400" rtl="0" eaLnBrk="1" latinLnBrk="0" hangingPunct="1">
        <a:defRPr sz="1800" kern="1200" smtId="4294967295">
          <a:solidFill>
            <a:schemeClr val="tx1"/>
          </a:solidFill>
          <a:latin typeface="+mn-lt"/>
          <a:ea typeface="+mn-ea"/>
          <a:cs typeface="+mn-cs"/>
        </a:defRPr>
      </a:lvl5pPr>
      <a:lvl6pPr marL="2286000" algn="l" defTabSz="914400" rtl="0" eaLnBrk="1" latinLnBrk="0" hangingPunct="1">
        <a:defRPr sz="1800" kern="1200" smtId="4294967295">
          <a:solidFill>
            <a:schemeClr val="tx1"/>
          </a:solidFill>
          <a:latin typeface="+mn-lt"/>
          <a:ea typeface="+mn-ea"/>
          <a:cs typeface="+mn-cs"/>
        </a:defRPr>
      </a:lvl6pPr>
      <a:lvl7pPr marL="2743200" algn="l" defTabSz="914400" rtl="0" eaLnBrk="1" latinLnBrk="0" hangingPunct="1">
        <a:defRPr sz="1800" kern="1200" smtId="4294967295">
          <a:solidFill>
            <a:schemeClr val="tx1"/>
          </a:solidFill>
          <a:latin typeface="+mn-lt"/>
          <a:ea typeface="+mn-ea"/>
          <a:cs typeface="+mn-cs"/>
        </a:defRPr>
      </a:lvl7pPr>
      <a:lvl8pPr marL="3200400" algn="l" defTabSz="914400" rtl="0" eaLnBrk="1" latinLnBrk="0" hangingPunct="1">
        <a:defRPr sz="1800" kern="1200" smtId="4294967295">
          <a:solidFill>
            <a:schemeClr val="tx1"/>
          </a:solidFill>
          <a:latin typeface="+mn-lt"/>
          <a:ea typeface="+mn-ea"/>
          <a:cs typeface="+mn-cs"/>
        </a:defRPr>
      </a:lvl8pPr>
      <a:lvl9pPr marL="3657600" algn="l" defTabSz="914400" rtl="0" eaLnBrk="1" latinLnBrk="0" hangingPunct="1">
        <a:defRPr sz="1800" kern="1200" smtId="4294967295">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27000" y="127000"/>
            <a:ext cx="8890000" cy="673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a:p>
            <a:pPr algn="ctr"/>
            <a:r>
              <a:rPr sz="2000" b="1" i="0" u="none">
                <a:solidFill>
                  <a:srgbClr val="333333"/>
                </a:solidFill>
                <a:latin typeface="Arial"/>
              </a:rPr>
              <a:t>Survey on ESEF</a:t>
            </a:r>
            <a:r>
              <a:rPr lang="fi-FI" sz="2000" b="1" i="0" u="none">
                <a:solidFill>
                  <a:srgbClr val="333333"/>
                </a:solidFill>
                <a:latin typeface="Arial"/>
              </a:rPr>
              <a:t> </a:t>
            </a:r>
            <a:r>
              <a:rPr sz="2000" b="1" i="0" u="none">
                <a:solidFill>
                  <a:srgbClr val="333333"/>
                </a:solidFill>
                <a:latin typeface="Arial"/>
              </a:rPr>
              <a:t>(European Single Electronic Format) financial reporting requirements (xHTML and iXBRL)</a:t>
            </a:r>
            <a:r>
              <a:rPr lang="fi-FI" sz="2000" b="1" i="0" u="none">
                <a:solidFill>
                  <a:srgbClr val="333333"/>
                </a:solidFill>
                <a:latin typeface="Arial"/>
              </a:rPr>
              <a:t>, May 2022</a:t>
            </a:r>
            <a:endParaRPr sz="2000" b="1" i="0" u="none">
              <a:solidFill>
                <a:srgbClr val="333333"/>
              </a:solidFill>
              <a:latin typeface="Arial"/>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90500" y="1047751"/>
            <a:ext cx="8763000" cy="323165"/>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050" b="1">
                <a:latin typeface="Arial" pitchFamily="34" charset="0"/>
              </a:rPr>
              <a:t>4. Please indicate when you started to submit your financial statements according to the ESEF financial reporting requirements (i.e., in XBRL format)?</a:t>
            </a:r>
          </a:p>
        </p:txBody>
      </p:sp>
      <p:sp>
        <p:nvSpPr>
          <p:cNvPr id="3" name="New shape"/>
          <p:cNvSpPr/>
          <p:nvPr/>
        </p:nvSpPr>
        <p:spPr>
          <a:xfrm>
            <a:off x="190500" y="1510666"/>
            <a:ext cx="8763000" cy="138499"/>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lang="fi-FI" sz="900">
                <a:latin typeface="Arial"/>
              </a:rPr>
              <a:t>Number of respondents</a:t>
            </a:r>
            <a:r>
              <a:rPr sz="900">
                <a:latin typeface="Arial"/>
              </a:rPr>
              <a:t>: 26</a:t>
            </a:r>
          </a:p>
        </p:txBody>
      </p:sp>
      <p:graphicFrame>
        <p:nvGraphicFramePr>
          <p:cNvPr id="4" name="New Table"/>
          <p:cNvGraphicFramePr>
            <a:graphicFrameLocks noGrp="1"/>
          </p:cNvGraphicFramePr>
          <p:nvPr/>
        </p:nvGraphicFramePr>
        <p:xfrm>
          <a:off x="190500" y="1790700"/>
          <a:ext cx="8763000" cy="1920240"/>
        </p:xfrm>
        <a:graphic>
          <a:graphicData uri="http://schemas.openxmlformats.org/drawingml/2006/table">
            <a:tbl>
              <a:tblPr firstRow="1" bandRow="1"/>
              <a:tblGrid>
                <a:gridCol w="2921000">
                  <a:extLst>
                    <a:ext uri="{9D8B030D-6E8A-4147-A177-3AD203B41FA5}">
                      <a16:colId xmlns:a16="http://schemas.microsoft.com/office/drawing/2014/main" val="20000"/>
                    </a:ext>
                  </a:extLst>
                </a:gridCol>
                <a:gridCol w="2921000">
                  <a:extLst>
                    <a:ext uri="{9D8B030D-6E8A-4147-A177-3AD203B41FA5}">
                      <a16:colId xmlns:a16="http://schemas.microsoft.com/office/drawing/2014/main" val="20001"/>
                    </a:ext>
                  </a:extLst>
                </a:gridCol>
                <a:gridCol w="2921000">
                  <a:extLst>
                    <a:ext uri="{9D8B030D-6E8A-4147-A177-3AD203B41FA5}">
                      <a16:colId xmlns:a16="http://schemas.microsoft.com/office/drawing/2014/main" val="20002"/>
                    </a:ext>
                  </a:extLst>
                </a:gridCol>
              </a:tblGrid>
              <a:tr h="205740">
                <a:tc>
                  <a:txBody>
                    <a:bodyPr/>
                    <a:lstStyle/>
                    <a:p>
                      <a:pPr algn="ctr"/>
                      <a:endParaRPr sz="900" b="1" i="0" u="none">
                        <a:solidFill>
                          <a:srgbClr val="333333"/>
                        </a:solidFill>
                        <a:latin typeface="Arial" pitchFamily="34" charset="0"/>
                      </a:endParaRPr>
                    </a:p>
                  </a:txBody>
                  <a:tcPr marL="68580" marR="68580" marT="34290" marB="34290">
                    <a:lnB w="25400">
                      <a:solidFill>
                        <a:srgbClr val="124456"/>
                      </a:solidFill>
                    </a:lnB>
                  </a:tcPr>
                </a:tc>
                <a:tc>
                  <a:txBody>
                    <a:bodyPr/>
                    <a:lstStyle/>
                    <a:p>
                      <a:pPr algn="ctr"/>
                      <a:r>
                        <a:rPr sz="900" b="1" i="0" u="none">
                          <a:solidFill>
                            <a:srgbClr val="333333"/>
                          </a:solidFill>
                          <a:latin typeface="Arial"/>
                        </a:rPr>
                        <a:t>n</a:t>
                      </a:r>
                    </a:p>
                  </a:txBody>
                  <a:tcPr marL="68580" marR="68580" marT="34290" marB="34290">
                    <a:lnB w="25400">
                      <a:solidFill>
                        <a:srgbClr val="124456"/>
                      </a:solidFill>
                    </a:lnB>
                  </a:tcPr>
                </a:tc>
                <a:tc>
                  <a:txBody>
                    <a:bodyPr/>
                    <a:lstStyle/>
                    <a:p>
                      <a:pPr algn="ctr"/>
                      <a:r>
                        <a:rPr sz="900" b="1" i="0" u="none">
                          <a:solidFill>
                            <a:srgbClr val="333333"/>
                          </a:solidFill>
                          <a:latin typeface="Arial"/>
                        </a:rPr>
                        <a:t>Prosentti</a:t>
                      </a:r>
                    </a:p>
                  </a:txBody>
                  <a:tcPr marL="68580" marR="68580" marT="34290" marB="34290">
                    <a:lnB w="25400">
                      <a:solidFill>
                        <a:srgbClr val="124456"/>
                      </a:solidFill>
                    </a:lnB>
                  </a:tcPr>
                </a:tc>
                <a:extLst>
                  <a:ext uri="{0D108BD9-81ED-4DB2-BD59-A6C34878D82A}">
                    <a16:rowId xmlns:a16="http://schemas.microsoft.com/office/drawing/2014/main" val="10000"/>
                  </a:ext>
                </a:extLst>
              </a:tr>
              <a:tr h="480060">
                <a:tc>
                  <a:txBody>
                    <a:bodyPr/>
                    <a:lstStyle/>
                    <a:p>
                      <a:pPr algn="l"/>
                      <a:r>
                        <a:rPr sz="900" b="0" i="0" u="none">
                          <a:solidFill>
                            <a:srgbClr val="333333"/>
                          </a:solidFill>
                          <a:latin typeface="Arial"/>
                        </a:rPr>
                        <a:t>We did our first financial statements based on ESEF financial reporting requirements this Spring (for financial year 2021)</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10</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38,5%</a:t>
                      </a:r>
                    </a:p>
                  </a:txBody>
                  <a:tcPr marL="68580" marR="68580" marT="34290" marB="34290">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1"/>
                  </a:ext>
                </a:extLst>
              </a:tr>
              <a:tr h="480060">
                <a:tc>
                  <a:txBody>
                    <a:bodyPr/>
                    <a:lstStyle/>
                    <a:p>
                      <a:pPr algn="l"/>
                      <a:r>
                        <a:rPr sz="900" b="0" i="0" u="none">
                          <a:solidFill>
                            <a:srgbClr val="333333"/>
                          </a:solidFill>
                          <a:latin typeface="Arial"/>
                        </a:rPr>
                        <a:t>We did our financial statements based on ESEF financial reporting requirements already last Spring (voluntary filing for financial year 2020)</a:t>
                      </a:r>
                    </a:p>
                  </a:txBody>
                  <a:tcPr marL="68580" marR="68580" marT="34290" marB="34290">
                    <a:solidFill>
                      <a:srgbClr val="EFEFEF"/>
                    </a:solidFill>
                  </a:tcPr>
                </a:tc>
                <a:tc>
                  <a:txBody>
                    <a:bodyPr/>
                    <a:lstStyle/>
                    <a:p>
                      <a:pPr algn="r"/>
                      <a:r>
                        <a:rPr sz="900" b="0" i="0" u="none">
                          <a:solidFill>
                            <a:srgbClr val="333333"/>
                          </a:solidFill>
                          <a:latin typeface="Arial"/>
                        </a:rPr>
                        <a:t>16</a:t>
                      </a:r>
                    </a:p>
                  </a:txBody>
                  <a:tcPr marL="68580" marR="68580" marT="34290" marB="34290">
                    <a:solidFill>
                      <a:srgbClr val="EFEFEF"/>
                    </a:solidFill>
                  </a:tcPr>
                </a:tc>
                <a:tc>
                  <a:txBody>
                    <a:bodyPr/>
                    <a:lstStyle/>
                    <a:p>
                      <a:pPr algn="r"/>
                      <a:r>
                        <a:rPr sz="900" b="0" i="0" u="none">
                          <a:solidFill>
                            <a:srgbClr val="333333"/>
                          </a:solidFill>
                          <a:latin typeface="Arial"/>
                        </a:rPr>
                        <a:t>61,5%</a:t>
                      </a:r>
                    </a:p>
                  </a:txBody>
                  <a:tcPr marL="68580" marR="68580" marT="34290" marB="34290">
                    <a:solidFill>
                      <a:srgbClr val="EFEFEF"/>
                    </a:solidFill>
                  </a:tcPr>
                </a:tc>
                <a:extLst>
                  <a:ext uri="{0D108BD9-81ED-4DB2-BD59-A6C34878D82A}">
                    <a16:rowId xmlns:a16="http://schemas.microsoft.com/office/drawing/2014/main" val="10002"/>
                  </a:ext>
                </a:extLst>
              </a:tr>
              <a:tr h="754380">
                <a:tc>
                  <a:txBody>
                    <a:bodyPr/>
                    <a:lstStyle/>
                    <a:p>
                      <a:pPr algn="l"/>
                      <a:r>
                        <a:rPr sz="900" b="0" i="0" u="none">
                          <a:solidFill>
                            <a:srgbClr val="333333"/>
                          </a:solidFill>
                          <a:latin typeface="Arial"/>
                        </a:rPr>
                        <a:t>We have not been able to submit financial statements according to the ESEF financial reporting requirements / We have not yet been obliged to submit financial statements according to the ESEF reporting requirements</a:t>
                      </a:r>
                    </a:p>
                  </a:txBody>
                  <a:tcPr marL="68580" marR="68580" marT="34290" marB="34290"/>
                </a:tc>
                <a:tc>
                  <a:txBody>
                    <a:bodyPr/>
                    <a:lstStyle/>
                    <a:p>
                      <a:pPr algn="r"/>
                      <a:r>
                        <a:rPr sz="900" b="0" i="0" u="none">
                          <a:solidFill>
                            <a:srgbClr val="333333"/>
                          </a:solidFill>
                          <a:latin typeface="Arial"/>
                        </a:rPr>
                        <a:t>0</a:t>
                      </a:r>
                    </a:p>
                  </a:txBody>
                  <a:tcPr marL="68580" marR="68580" marT="34290" marB="34290"/>
                </a:tc>
                <a:tc>
                  <a:txBody>
                    <a:bodyPr/>
                    <a:lstStyle/>
                    <a:p>
                      <a:pPr algn="r"/>
                      <a:r>
                        <a:rPr sz="900" b="0" i="0" u="none">
                          <a:solidFill>
                            <a:srgbClr val="333333"/>
                          </a:solidFill>
                          <a:latin typeface="Arial"/>
                        </a:rPr>
                        <a:t>0,0%</a:t>
                      </a:r>
                    </a:p>
                  </a:txBody>
                  <a:tcPr marL="68580" marR="68580" marT="34290" marB="34290"/>
                </a:tc>
                <a:extLst>
                  <a:ext uri="{0D108BD9-81ED-4DB2-BD59-A6C34878D82A}">
                    <a16:rowId xmlns:a16="http://schemas.microsoft.com/office/drawing/2014/main" val="10003"/>
                  </a:ext>
                </a:extLst>
              </a:tr>
            </a:tbl>
          </a:graphicData>
        </a:graphic>
      </p:graphicFrame>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90500" y="1047750"/>
            <a:ext cx="8763000" cy="323165"/>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050" b="1">
                <a:latin typeface="Arial" pitchFamily="34" charset="0"/>
              </a:rPr>
              <a:t>5. Please indicate how you implemented the ESEF financial reporting requirements (for potentially unclear vocabulary, consult e.g. https://www.xbrl.org/the-standard/how/getting-started-for-business/)</a:t>
            </a:r>
          </a:p>
        </p:txBody>
      </p:sp>
      <p:sp>
        <p:nvSpPr>
          <p:cNvPr id="3" name="New shape"/>
          <p:cNvSpPr/>
          <p:nvPr/>
        </p:nvSpPr>
        <p:spPr>
          <a:xfrm>
            <a:off x="190500" y="1510666"/>
            <a:ext cx="8763000" cy="138499"/>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lang="fi-FI" sz="900">
                <a:latin typeface="Arial"/>
              </a:rPr>
              <a:t>Number of respondents</a:t>
            </a:r>
            <a:r>
              <a:rPr sz="900">
                <a:latin typeface="Arial"/>
              </a:rPr>
              <a:t>: 26</a:t>
            </a:r>
          </a:p>
        </p:txBody>
      </p:sp>
      <p:graphicFrame>
        <p:nvGraphicFramePr>
          <p:cNvPr id="4" name="ChartObject"/>
          <p:cNvGraphicFramePr/>
          <p:nvPr>
            <p:extLst>
              <p:ext uri="{D42A27DB-BD31-4B8C-83A1-F6EECF244321}">
                <p14:modId xmlns:p14="http://schemas.microsoft.com/office/powerpoint/2010/main" val="2891679932"/>
              </p:ext>
            </p:extLst>
          </p:nvPr>
        </p:nvGraphicFramePr>
        <p:xfrm>
          <a:off x="190500" y="1790700"/>
          <a:ext cx="6191250" cy="4806652"/>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a:extLst>
              <a:ext uri="{FF2B5EF4-FFF2-40B4-BE49-F238E27FC236}">
                <a16:creationId xmlns:a16="http://schemas.microsoft.com/office/drawing/2014/main" id="{D43C7B54-3B9B-6543-8B81-2990DF935F8A}"/>
              </a:ext>
            </a:extLst>
          </p:cNvPr>
          <p:cNvSpPr/>
          <p:nvPr/>
        </p:nvSpPr>
        <p:spPr>
          <a:xfrm>
            <a:off x="6344975" y="2019281"/>
            <a:ext cx="2195736" cy="338554"/>
          </a:xfrm>
          <a:prstGeom prst="rect">
            <a:avLst/>
          </a:prstGeom>
        </p:spPr>
        <p:txBody>
          <a:bodyPr wrap="square">
            <a:spAutoFit/>
          </a:bodyPr>
          <a:lstStyle/>
          <a:p>
            <a:pPr algn="ctr"/>
            <a:r>
              <a:rPr lang="en-GB" sz="800">
                <a:latin typeface="Arial" panose="020B0604020202020204" pitchFamily="34" charset="0"/>
                <a:cs typeface="Arial" panose="020B0604020202020204" pitchFamily="34" charset="0"/>
              </a:rPr>
              <a:t>We used an external XBRL-compliant reporting tool as a "bolt on" (B)</a:t>
            </a:r>
            <a:endParaRPr lang="en-US" sz="80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408D4DED-5885-D848-BA41-B1BAE062020A}"/>
              </a:ext>
            </a:extLst>
          </p:cNvPr>
          <p:cNvSpPr/>
          <p:nvPr/>
        </p:nvSpPr>
        <p:spPr>
          <a:xfrm>
            <a:off x="6073445" y="2513716"/>
            <a:ext cx="2738797" cy="338554"/>
          </a:xfrm>
          <a:prstGeom prst="rect">
            <a:avLst/>
          </a:prstGeom>
        </p:spPr>
        <p:txBody>
          <a:bodyPr wrap="square">
            <a:spAutoFit/>
          </a:bodyPr>
          <a:lstStyle/>
          <a:p>
            <a:pPr algn="ctr"/>
            <a:r>
              <a:rPr lang="en-GB" sz="800">
                <a:latin typeface="Arial" panose="020B0604020202020204" pitchFamily="34" charset="0"/>
                <a:cs typeface="Arial" panose="020B0604020202020204" pitchFamily="34" charset="0"/>
              </a:rPr>
              <a:t>We did not tag notes but only primary financial statements (ESEF-minimum requirement for 2021) (B)</a:t>
            </a:r>
            <a:endParaRPr lang="en-US" sz="800">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A939CF7F-D2AD-544B-B046-32EBA3A5449D}"/>
              </a:ext>
            </a:extLst>
          </p:cNvPr>
          <p:cNvSpPr/>
          <p:nvPr/>
        </p:nvSpPr>
        <p:spPr>
          <a:xfrm>
            <a:off x="6311803" y="2967335"/>
            <a:ext cx="2209217" cy="461665"/>
          </a:xfrm>
          <a:prstGeom prst="rect">
            <a:avLst/>
          </a:prstGeom>
        </p:spPr>
        <p:txBody>
          <a:bodyPr wrap="square">
            <a:spAutoFit/>
          </a:bodyPr>
          <a:lstStyle/>
          <a:p>
            <a:pPr algn="ctr"/>
            <a:r>
              <a:rPr lang="en-GB" sz="800">
                <a:latin typeface="Arial" panose="020B0604020202020204" pitchFamily="34" charset="0"/>
                <a:cs typeface="Arial" panose="020B0604020202020204" pitchFamily="34" charset="0"/>
              </a:rPr>
              <a:t>We plan to tag notes to the financial statements using block tagging for 2022 financial statements (B)</a:t>
            </a:r>
            <a:endParaRPr lang="en-US" sz="800">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E58DB699-6BEA-304C-91A4-F4E003F9A9ED}"/>
              </a:ext>
            </a:extLst>
          </p:cNvPr>
          <p:cNvSpPr/>
          <p:nvPr/>
        </p:nvSpPr>
        <p:spPr>
          <a:xfrm>
            <a:off x="6102813" y="3480345"/>
            <a:ext cx="2738797" cy="461665"/>
          </a:xfrm>
          <a:prstGeom prst="rect">
            <a:avLst/>
          </a:prstGeom>
        </p:spPr>
        <p:txBody>
          <a:bodyPr wrap="square">
            <a:spAutoFit/>
          </a:bodyPr>
          <a:lstStyle/>
          <a:p>
            <a:pPr algn="ctr"/>
            <a:r>
              <a:rPr lang="en-GB" sz="800">
                <a:latin typeface="Arial" panose="020B0604020202020204" pitchFamily="34" charset="0"/>
                <a:cs typeface="Arial" panose="020B0604020202020204" pitchFamily="34" charset="0"/>
              </a:rPr>
              <a:t>Going forward, we would not be willing to extend XBRL reporting to quarterly and/or half-year reports (in addition to the annual financial statements) (B)</a:t>
            </a:r>
            <a:endParaRPr lang="en-US" sz="800">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B2907BD7-13BA-C940-812A-7C85BBB525CA}"/>
              </a:ext>
            </a:extLst>
          </p:cNvPr>
          <p:cNvSpPr/>
          <p:nvPr/>
        </p:nvSpPr>
        <p:spPr>
          <a:xfrm>
            <a:off x="6073445" y="3924345"/>
            <a:ext cx="2850688" cy="584775"/>
          </a:xfrm>
          <a:prstGeom prst="rect">
            <a:avLst/>
          </a:prstGeom>
        </p:spPr>
        <p:txBody>
          <a:bodyPr wrap="square">
            <a:spAutoFit/>
          </a:bodyPr>
          <a:lstStyle/>
          <a:p>
            <a:pPr algn="ctr"/>
            <a:r>
              <a:rPr lang="en-GB" sz="800">
                <a:latin typeface="Arial" panose="020B0604020202020204" pitchFamily="34" charset="0"/>
                <a:cs typeface="Arial" panose="020B0604020202020204" pitchFamily="34" charset="0"/>
              </a:rPr>
              <a:t>Now that ESEF is implemented in consolidated accounts, we would not be willing extend ESEF XBRL reporting to parent company's separate accounts (according to local GAAP or IFRS) (B)</a:t>
            </a:r>
            <a:endParaRPr lang="en-US" sz="800">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747C2D92-48E8-7D41-97C4-2DDF8CF4891C}"/>
              </a:ext>
            </a:extLst>
          </p:cNvPr>
          <p:cNvSpPr/>
          <p:nvPr/>
        </p:nvSpPr>
        <p:spPr>
          <a:xfrm>
            <a:off x="6102813" y="4509120"/>
            <a:ext cx="2821320" cy="461665"/>
          </a:xfrm>
          <a:prstGeom prst="rect">
            <a:avLst/>
          </a:prstGeom>
        </p:spPr>
        <p:txBody>
          <a:bodyPr wrap="square">
            <a:spAutoFit/>
          </a:bodyPr>
          <a:lstStyle/>
          <a:p>
            <a:pPr algn="ctr"/>
            <a:r>
              <a:rPr lang="en-GB" sz="800">
                <a:latin typeface="Arial" panose="020B0604020202020204" pitchFamily="34" charset="0"/>
                <a:cs typeface="Arial" panose="020B0604020202020204" pitchFamily="34" charset="0"/>
              </a:rPr>
              <a:t>Going forward, we would not be willing to extend XBRL reporting to the subsidiaries' and parent companies' reporting to local business registers (B)</a:t>
            </a:r>
            <a:endParaRPr lang="en-US" sz="800">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07D40D42-6448-0541-9BEF-52C9B33D1E49}"/>
              </a:ext>
            </a:extLst>
          </p:cNvPr>
          <p:cNvSpPr/>
          <p:nvPr/>
        </p:nvSpPr>
        <p:spPr>
          <a:xfrm>
            <a:off x="6102812" y="5078554"/>
            <a:ext cx="2850688" cy="461665"/>
          </a:xfrm>
          <a:prstGeom prst="rect">
            <a:avLst/>
          </a:prstGeom>
        </p:spPr>
        <p:txBody>
          <a:bodyPr wrap="square">
            <a:spAutoFit/>
          </a:bodyPr>
          <a:lstStyle/>
          <a:p>
            <a:pPr algn="ctr"/>
            <a:r>
              <a:rPr lang="en-GB" sz="800">
                <a:latin typeface="Arial" panose="020B0604020202020204" pitchFamily="34" charset="0"/>
                <a:cs typeface="Arial" panose="020B0604020202020204" pitchFamily="34" charset="0"/>
              </a:rPr>
              <a:t>Going forward, we would not be willing to extend XBRL reporting to narrative reports (e.g., management report) (B)</a:t>
            </a:r>
            <a:endParaRPr lang="en-US" sz="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FC105C1B-CD0C-1249-9FB6-C83B098BA433}"/>
              </a:ext>
            </a:extLst>
          </p:cNvPr>
          <p:cNvSpPr/>
          <p:nvPr/>
        </p:nvSpPr>
        <p:spPr>
          <a:xfrm>
            <a:off x="6102811" y="5562667"/>
            <a:ext cx="2850689" cy="461665"/>
          </a:xfrm>
          <a:prstGeom prst="rect">
            <a:avLst/>
          </a:prstGeom>
        </p:spPr>
        <p:txBody>
          <a:bodyPr wrap="square">
            <a:spAutoFit/>
          </a:bodyPr>
          <a:lstStyle/>
          <a:p>
            <a:pPr algn="ctr"/>
            <a:r>
              <a:rPr lang="en-GB" sz="800">
                <a:latin typeface="Arial" panose="020B0604020202020204" pitchFamily="34" charset="0"/>
                <a:cs typeface="Arial" panose="020B0604020202020204" pitchFamily="34" charset="0"/>
              </a:rPr>
              <a:t>Going forward, we would not be willing to extend XBRL reporting to ESG (Environmental, Social, and Governance) reports (B)</a:t>
            </a:r>
            <a:endParaRPr lang="en-US" sz="800">
              <a:latin typeface="Arial" panose="020B0604020202020204" pitchFamily="34" charset="0"/>
              <a:cs typeface="Arial" panose="020B0604020202020204" pitchFamily="34"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90500" y="1047750"/>
            <a:ext cx="8763000" cy="323165"/>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050" b="1">
                <a:latin typeface="Arial" pitchFamily="34" charset="0"/>
              </a:rPr>
              <a:t>5. Please indicate how you implemented the ESEF financial reporting requirements (for potentially unclear vocabulary, consult e.g. https://www.xbrl.org/the-standard/how/getting-started-for-business/)</a:t>
            </a:r>
          </a:p>
        </p:txBody>
      </p:sp>
      <p:sp>
        <p:nvSpPr>
          <p:cNvPr id="3" name="New shape"/>
          <p:cNvSpPr/>
          <p:nvPr/>
        </p:nvSpPr>
        <p:spPr>
          <a:xfrm>
            <a:off x="190500" y="1510666"/>
            <a:ext cx="8763000" cy="138499"/>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lang="fi-FI" sz="900">
                <a:latin typeface="Arial"/>
              </a:rPr>
              <a:t>Number of respondents</a:t>
            </a:r>
            <a:r>
              <a:rPr sz="900">
                <a:latin typeface="Arial"/>
              </a:rPr>
              <a:t>: 26</a:t>
            </a:r>
          </a:p>
        </p:txBody>
      </p:sp>
      <p:graphicFrame>
        <p:nvGraphicFramePr>
          <p:cNvPr id="4" name="New Table"/>
          <p:cNvGraphicFramePr>
            <a:graphicFrameLocks noGrp="1"/>
          </p:cNvGraphicFramePr>
          <p:nvPr/>
        </p:nvGraphicFramePr>
        <p:xfrm>
          <a:off x="190500" y="1790700"/>
          <a:ext cx="8762999" cy="2880360"/>
        </p:xfrm>
        <a:graphic>
          <a:graphicData uri="http://schemas.openxmlformats.org/drawingml/2006/table">
            <a:tbl>
              <a:tblPr firstRow="1" bandRow="1"/>
              <a:tblGrid>
                <a:gridCol w="1251857">
                  <a:extLst>
                    <a:ext uri="{9D8B030D-6E8A-4147-A177-3AD203B41FA5}">
                      <a16:colId xmlns:a16="http://schemas.microsoft.com/office/drawing/2014/main" val="20000"/>
                    </a:ext>
                  </a:extLst>
                </a:gridCol>
                <a:gridCol w="1251857">
                  <a:extLst>
                    <a:ext uri="{9D8B030D-6E8A-4147-A177-3AD203B41FA5}">
                      <a16:colId xmlns:a16="http://schemas.microsoft.com/office/drawing/2014/main" val="20001"/>
                    </a:ext>
                  </a:extLst>
                </a:gridCol>
                <a:gridCol w="1251857">
                  <a:extLst>
                    <a:ext uri="{9D8B030D-6E8A-4147-A177-3AD203B41FA5}">
                      <a16:colId xmlns:a16="http://schemas.microsoft.com/office/drawing/2014/main" val="20002"/>
                    </a:ext>
                  </a:extLst>
                </a:gridCol>
                <a:gridCol w="1251857">
                  <a:extLst>
                    <a:ext uri="{9D8B030D-6E8A-4147-A177-3AD203B41FA5}">
                      <a16:colId xmlns:a16="http://schemas.microsoft.com/office/drawing/2014/main" val="20003"/>
                    </a:ext>
                  </a:extLst>
                </a:gridCol>
                <a:gridCol w="1251857">
                  <a:extLst>
                    <a:ext uri="{9D8B030D-6E8A-4147-A177-3AD203B41FA5}">
                      <a16:colId xmlns:a16="http://schemas.microsoft.com/office/drawing/2014/main" val="20004"/>
                    </a:ext>
                  </a:extLst>
                </a:gridCol>
                <a:gridCol w="1251857">
                  <a:extLst>
                    <a:ext uri="{9D8B030D-6E8A-4147-A177-3AD203B41FA5}">
                      <a16:colId xmlns:a16="http://schemas.microsoft.com/office/drawing/2014/main" val="20005"/>
                    </a:ext>
                  </a:extLst>
                </a:gridCol>
                <a:gridCol w="1251857">
                  <a:extLst>
                    <a:ext uri="{9D8B030D-6E8A-4147-A177-3AD203B41FA5}">
                      <a16:colId xmlns:a16="http://schemas.microsoft.com/office/drawing/2014/main" val="20006"/>
                    </a:ext>
                  </a:extLst>
                </a:gridCol>
              </a:tblGrid>
              <a:tr h="205740">
                <a:tc>
                  <a:txBody>
                    <a:bodyPr/>
                    <a:lstStyle/>
                    <a:p>
                      <a:pPr algn="ctr"/>
                      <a:endParaRPr sz="900" b="1" i="0" u="none">
                        <a:solidFill>
                          <a:srgbClr val="333333"/>
                        </a:solidFill>
                        <a:latin typeface="Arial" pitchFamily="34" charset="0"/>
                      </a:endParaRPr>
                    </a:p>
                  </a:txBody>
                  <a:tcPr marL="68580" marR="68580" marT="34290" marB="34290">
                    <a:lnB w="25400">
                      <a:solidFill>
                        <a:srgbClr val="124456"/>
                      </a:solidFill>
                    </a:lnB>
                  </a:tcPr>
                </a:tc>
                <a:tc>
                  <a:txBody>
                    <a:bodyPr/>
                    <a:lstStyle/>
                    <a:p>
                      <a:pPr algn="r"/>
                      <a:r>
                        <a:rPr sz="900" b="1" i="0" u="none">
                          <a:solidFill>
                            <a:srgbClr val="333333"/>
                          </a:solidFill>
                          <a:latin typeface="Arial"/>
                        </a:rPr>
                        <a:t>Option (A)</a:t>
                      </a:r>
                    </a:p>
                  </a:txBody>
                  <a:tcPr marL="68580" marR="68580" marT="34290" marB="34290">
                    <a:lnB w="25400">
                      <a:solidFill>
                        <a:srgbClr val="124456"/>
                      </a:solidFill>
                    </a:lnB>
                  </a:tcPr>
                </a:tc>
                <a:tc>
                  <a:txBody>
                    <a:bodyPr/>
                    <a:lstStyle/>
                    <a:p>
                      <a:pPr algn="r"/>
                      <a:r>
                        <a:rPr sz="900" b="1" i="0" u="none">
                          <a:solidFill>
                            <a:srgbClr val="333333"/>
                          </a:solidFill>
                          <a:latin typeface="Arial"/>
                        </a:rPr>
                        <a:t>Option (B)</a:t>
                      </a:r>
                    </a:p>
                  </a:txBody>
                  <a:tcPr marL="68580" marR="68580" marT="34290" marB="34290">
                    <a:lnB w="25400">
                      <a:solidFill>
                        <a:srgbClr val="124456"/>
                      </a:solidFill>
                    </a:lnB>
                  </a:tcPr>
                </a:tc>
                <a:tc>
                  <a:txBody>
                    <a:bodyPr/>
                    <a:lstStyle/>
                    <a:p>
                      <a:pPr algn="ctr"/>
                      <a:endParaRPr sz="900" b="1" i="0" u="none">
                        <a:solidFill>
                          <a:srgbClr val="333333"/>
                        </a:solidFill>
                        <a:latin typeface="Arial" pitchFamily="34" charset="0"/>
                      </a:endParaRPr>
                    </a:p>
                  </a:txBody>
                  <a:tcPr marL="68580" marR="68580" marT="34290" marB="34290">
                    <a:lnB w="25400">
                      <a:solidFill>
                        <a:srgbClr val="124456"/>
                      </a:solidFill>
                    </a:lnB>
                  </a:tcPr>
                </a:tc>
                <a:tc>
                  <a:txBody>
                    <a:bodyPr/>
                    <a:lstStyle/>
                    <a:p>
                      <a:pPr algn="ctr"/>
                      <a:r>
                        <a:rPr sz="900" b="1" i="0" u="none">
                          <a:solidFill>
                            <a:srgbClr val="333333"/>
                          </a:solidFill>
                          <a:latin typeface="Arial"/>
                        </a:rPr>
                        <a:t>Yhteensä</a:t>
                      </a:r>
                    </a:p>
                  </a:txBody>
                  <a:tcPr marL="68580" marR="68580" marT="34290" marB="34290">
                    <a:lnB w="25400">
                      <a:solidFill>
                        <a:srgbClr val="124456"/>
                      </a:solidFill>
                    </a:lnB>
                  </a:tcPr>
                </a:tc>
                <a:tc>
                  <a:txBody>
                    <a:bodyPr/>
                    <a:lstStyle/>
                    <a:p>
                      <a:pPr algn="ctr"/>
                      <a:r>
                        <a:rPr sz="900" b="1" i="0" u="none">
                          <a:solidFill>
                            <a:srgbClr val="333333"/>
                          </a:solidFill>
                          <a:latin typeface="Arial"/>
                        </a:rPr>
                        <a:t>Keskiarvo</a:t>
                      </a:r>
                    </a:p>
                  </a:txBody>
                  <a:tcPr marL="68580" marR="68580" marT="34290" marB="34290">
                    <a:lnB w="25400">
                      <a:solidFill>
                        <a:srgbClr val="124456"/>
                      </a:solidFill>
                    </a:lnB>
                  </a:tcPr>
                </a:tc>
                <a:tc>
                  <a:txBody>
                    <a:bodyPr/>
                    <a:lstStyle/>
                    <a:p>
                      <a:pPr algn="ctr"/>
                      <a:r>
                        <a:rPr sz="900" b="1" i="0" u="none">
                          <a:solidFill>
                            <a:srgbClr val="333333"/>
                          </a:solidFill>
                          <a:latin typeface="Arial"/>
                        </a:rPr>
                        <a:t>Mediaani</a:t>
                      </a:r>
                    </a:p>
                  </a:txBody>
                  <a:tcPr marL="68580" marR="68580" marT="34290" marB="34290">
                    <a:lnB w="25400">
                      <a:solidFill>
                        <a:srgbClr val="124456"/>
                      </a:solidFill>
                    </a:lnB>
                  </a:tcPr>
                </a:tc>
                <a:extLst>
                  <a:ext uri="{0D108BD9-81ED-4DB2-BD59-A6C34878D82A}">
                    <a16:rowId xmlns:a16="http://schemas.microsoft.com/office/drawing/2014/main" val="10000"/>
                  </a:ext>
                </a:extLst>
              </a:tr>
              <a:tr h="205740">
                <a:tc rowSpan="2">
                  <a:txBody>
                    <a:bodyPr/>
                    <a:lstStyle/>
                    <a:p>
                      <a:pPr algn="r"/>
                      <a:r>
                        <a:rPr sz="900" b="0" i="0" u="none">
                          <a:solidFill>
                            <a:srgbClr val="333333"/>
                          </a:solidFill>
                          <a:latin typeface="Arial"/>
                        </a:rPr>
                        <a:t>We used our existing financial reporting system which was made compliant with iXBRL / ESEF requirements (A)</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7</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19</a:t>
                      </a:r>
                    </a:p>
                  </a:txBody>
                  <a:tcPr marL="68580" marR="68580" marT="34290" marB="34290">
                    <a:lnT w="25400" cap="flat" cmpd="sng" algn="ctr">
                      <a:solidFill>
                        <a:srgbClr val="124456"/>
                      </a:solidFill>
                      <a:prstDash val="solid"/>
                      <a:round/>
                      <a:headEnd type="none" w="med" len="med"/>
                      <a:tailEnd type="none" w="med" len="med"/>
                    </a:lnT>
                  </a:tcPr>
                </a:tc>
                <a:tc rowSpan="2">
                  <a:txBody>
                    <a:bodyPr/>
                    <a:lstStyle/>
                    <a:p>
                      <a:pPr algn="l"/>
                      <a:r>
                        <a:rPr sz="900" b="0" i="0" u="none">
                          <a:solidFill>
                            <a:srgbClr val="333333"/>
                          </a:solidFill>
                          <a:latin typeface="Arial"/>
                        </a:rPr>
                        <a:t>We used an external XBRL-compliant reporting tool as a "bolt on" (B)</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26</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1,7</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2,0</a:t>
                      </a:r>
                    </a:p>
                  </a:txBody>
                  <a:tcPr marL="68580" marR="68580" marT="34290" marB="34290">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1"/>
                  </a:ext>
                </a:extLst>
              </a:tr>
              <a:tr h="685800">
                <a:tc vMerge="1">
                  <a:txBody>
                    <a:bodyPr/>
                    <a:lstStyle/>
                    <a:p>
                      <a:pPr algn="ctr"/>
                      <a:endParaRPr b="0" i="0" u="none">
                        <a:latin typeface="Arial" pitchFamily="34" charset="0"/>
                      </a:endParaRPr>
                    </a:p>
                  </a:txBody>
                  <a:tcPr/>
                </a:tc>
                <a:tc>
                  <a:txBody>
                    <a:bodyPr/>
                    <a:lstStyle/>
                    <a:p>
                      <a:pPr algn="r"/>
                      <a:r>
                        <a:rPr sz="900" b="0" i="0" u="none">
                          <a:solidFill>
                            <a:srgbClr val="333333"/>
                          </a:solidFill>
                          <a:latin typeface="Arial"/>
                        </a:rPr>
                        <a:t>26,9%</a:t>
                      </a:r>
                    </a:p>
                  </a:txBody>
                  <a:tcPr marL="68580" marR="68580" marT="34290" marB="34290">
                    <a:solidFill>
                      <a:srgbClr val="EFEFEF"/>
                    </a:solidFill>
                  </a:tcPr>
                </a:tc>
                <a:tc>
                  <a:txBody>
                    <a:bodyPr/>
                    <a:lstStyle/>
                    <a:p>
                      <a:pPr algn="r"/>
                      <a:r>
                        <a:rPr sz="900" b="0" i="0" u="none">
                          <a:solidFill>
                            <a:srgbClr val="333333"/>
                          </a:solidFill>
                          <a:latin typeface="Arial"/>
                        </a:rPr>
                        <a:t>73,1%</a:t>
                      </a:r>
                    </a:p>
                  </a:txBody>
                  <a:tcPr marL="68580" marR="68580" marT="34290" marB="34290">
                    <a:solidFill>
                      <a:srgbClr val="EFEFEF"/>
                    </a:solidFill>
                  </a:tcPr>
                </a:tc>
                <a:tc vMerge="1">
                  <a:txBody>
                    <a:bodyPr/>
                    <a:lstStyle/>
                    <a:p>
                      <a:pPr algn="ctr"/>
                      <a:endParaRPr b="0" i="0" u="none">
                        <a:latin typeface="Arial" pitchFamily="34" charset="0"/>
                      </a:endParaRPr>
                    </a:p>
                  </a:txBody>
                  <a:tcPr/>
                </a:tc>
                <a:tc>
                  <a:txBody>
                    <a:bodyPr/>
                    <a:lstStyle/>
                    <a:p>
                      <a:pPr algn="ctr"/>
                      <a:endParaRPr sz="900" b="0" i="0" u="none">
                        <a:solidFill>
                          <a:srgbClr val="333333"/>
                        </a:solidFill>
                        <a:latin typeface="Arial"/>
                      </a:endParaRPr>
                    </a:p>
                  </a:txBody>
                  <a:tcPr marL="68580" marR="68580" marT="34290" marB="34290">
                    <a:solidFill>
                      <a:srgbClr val="EFEFEF"/>
                    </a:solidFill>
                  </a:tcPr>
                </a:tc>
                <a:tc>
                  <a:txBody>
                    <a:bodyPr/>
                    <a:lstStyle/>
                    <a:p>
                      <a:pPr algn="ctr"/>
                      <a:endParaRPr sz="900" b="0" i="0" u="none">
                        <a:solidFill>
                          <a:srgbClr val="333333"/>
                        </a:solidFill>
                        <a:latin typeface="Arial"/>
                      </a:endParaRPr>
                    </a:p>
                  </a:txBody>
                  <a:tcPr marL="68580" marR="68580" marT="34290" marB="34290">
                    <a:solidFill>
                      <a:srgbClr val="EFEFEF"/>
                    </a:solidFill>
                  </a:tcPr>
                </a:tc>
                <a:tc>
                  <a:txBody>
                    <a:bodyPr/>
                    <a:lstStyle/>
                    <a:p>
                      <a:pPr algn="ctr"/>
                      <a:endParaRPr sz="900" b="0" i="0" u="none">
                        <a:solidFill>
                          <a:srgbClr val="333333"/>
                        </a:solidFill>
                        <a:latin typeface="Arial"/>
                      </a:endParaRPr>
                    </a:p>
                  </a:txBody>
                  <a:tcPr marL="68580" marR="68580" marT="34290" marB="34290">
                    <a:solidFill>
                      <a:srgbClr val="EFEFEF"/>
                    </a:solidFill>
                  </a:tcPr>
                </a:tc>
                <a:extLst>
                  <a:ext uri="{0D108BD9-81ED-4DB2-BD59-A6C34878D82A}">
                    <a16:rowId xmlns:a16="http://schemas.microsoft.com/office/drawing/2014/main" val="10002"/>
                  </a:ext>
                </a:extLst>
              </a:tr>
              <a:tr h="205740">
                <a:tc rowSpan="2">
                  <a:txBody>
                    <a:bodyPr/>
                    <a:lstStyle/>
                    <a:p>
                      <a:pPr algn="r"/>
                      <a:r>
                        <a:rPr sz="900" b="0" i="0" u="none">
                          <a:solidFill>
                            <a:srgbClr val="333333"/>
                          </a:solidFill>
                          <a:latin typeface="Arial"/>
                        </a:rPr>
                        <a:t>We tagged notes to the financial statements (not required by ESEF in 2021 statements) (A)</a:t>
                      </a:r>
                    </a:p>
                  </a:txBody>
                  <a:tcPr marL="68580" marR="68580" marT="34290" marB="34290"/>
                </a:tc>
                <a:tc>
                  <a:txBody>
                    <a:bodyPr/>
                    <a:lstStyle/>
                    <a:p>
                      <a:pPr algn="r"/>
                      <a:r>
                        <a:rPr sz="900" b="0" i="0" u="none">
                          <a:solidFill>
                            <a:srgbClr val="333333"/>
                          </a:solidFill>
                          <a:latin typeface="Arial"/>
                        </a:rPr>
                        <a:t>0</a:t>
                      </a:r>
                    </a:p>
                  </a:txBody>
                  <a:tcPr marL="68580" marR="68580" marT="34290" marB="34290"/>
                </a:tc>
                <a:tc>
                  <a:txBody>
                    <a:bodyPr/>
                    <a:lstStyle/>
                    <a:p>
                      <a:pPr algn="r"/>
                      <a:r>
                        <a:rPr sz="900" b="0" i="0" u="none">
                          <a:solidFill>
                            <a:srgbClr val="333333"/>
                          </a:solidFill>
                          <a:latin typeface="Arial"/>
                        </a:rPr>
                        <a:t>25</a:t>
                      </a:r>
                    </a:p>
                  </a:txBody>
                  <a:tcPr marL="68580" marR="68580" marT="34290" marB="34290"/>
                </a:tc>
                <a:tc rowSpan="2">
                  <a:txBody>
                    <a:bodyPr/>
                    <a:lstStyle/>
                    <a:p>
                      <a:pPr algn="l"/>
                      <a:r>
                        <a:rPr sz="900" b="0" i="0" u="none">
                          <a:solidFill>
                            <a:srgbClr val="333333"/>
                          </a:solidFill>
                          <a:latin typeface="Arial"/>
                        </a:rPr>
                        <a:t>We did not tag notes but only primary financial statements (ESEF-minimum requirement for 2021) (B)</a:t>
                      </a:r>
                    </a:p>
                  </a:txBody>
                  <a:tcPr marL="68580" marR="68580" marT="34290" marB="34290"/>
                </a:tc>
                <a:tc>
                  <a:txBody>
                    <a:bodyPr/>
                    <a:lstStyle/>
                    <a:p>
                      <a:pPr algn="r"/>
                      <a:r>
                        <a:rPr sz="900" b="0" i="0" u="none">
                          <a:solidFill>
                            <a:srgbClr val="333333"/>
                          </a:solidFill>
                          <a:latin typeface="Arial"/>
                        </a:rPr>
                        <a:t>25</a:t>
                      </a:r>
                    </a:p>
                  </a:txBody>
                  <a:tcPr marL="68580" marR="68580" marT="34290" marB="34290"/>
                </a:tc>
                <a:tc>
                  <a:txBody>
                    <a:bodyPr/>
                    <a:lstStyle/>
                    <a:p>
                      <a:pPr algn="r"/>
                      <a:r>
                        <a:rPr sz="900" b="0" i="0" u="none">
                          <a:solidFill>
                            <a:srgbClr val="333333"/>
                          </a:solidFill>
                          <a:latin typeface="Arial"/>
                        </a:rPr>
                        <a:t>2,0</a:t>
                      </a:r>
                    </a:p>
                  </a:txBody>
                  <a:tcPr marL="68580" marR="68580" marT="34290" marB="34290"/>
                </a:tc>
                <a:tc>
                  <a:txBody>
                    <a:bodyPr/>
                    <a:lstStyle/>
                    <a:p>
                      <a:pPr algn="r"/>
                      <a:r>
                        <a:rPr sz="900" b="0" i="0" u="none">
                          <a:solidFill>
                            <a:srgbClr val="333333"/>
                          </a:solidFill>
                          <a:latin typeface="Arial"/>
                        </a:rPr>
                        <a:t>2,0</a:t>
                      </a:r>
                    </a:p>
                  </a:txBody>
                  <a:tcPr marL="68580" marR="68580" marT="34290" marB="34290"/>
                </a:tc>
                <a:extLst>
                  <a:ext uri="{0D108BD9-81ED-4DB2-BD59-A6C34878D82A}">
                    <a16:rowId xmlns:a16="http://schemas.microsoft.com/office/drawing/2014/main" val="10003"/>
                  </a:ext>
                </a:extLst>
              </a:tr>
              <a:tr h="685800">
                <a:tc vMerge="1">
                  <a:txBody>
                    <a:bodyPr/>
                    <a:lstStyle/>
                    <a:p>
                      <a:pPr algn="ctr"/>
                      <a:endParaRPr b="0" i="0" u="none">
                        <a:latin typeface="Arial" pitchFamily="34" charset="0"/>
                      </a:endParaRPr>
                    </a:p>
                  </a:txBody>
                  <a:tcPr/>
                </a:tc>
                <a:tc>
                  <a:txBody>
                    <a:bodyPr/>
                    <a:lstStyle/>
                    <a:p>
                      <a:pPr algn="r"/>
                      <a:r>
                        <a:rPr sz="900" b="0" i="0" u="none">
                          <a:solidFill>
                            <a:srgbClr val="333333"/>
                          </a:solidFill>
                          <a:latin typeface="Arial"/>
                        </a:rPr>
                        <a:t>0,0%</a:t>
                      </a:r>
                    </a:p>
                  </a:txBody>
                  <a:tcPr marL="68580" marR="68580" marT="34290" marB="34290">
                    <a:solidFill>
                      <a:srgbClr val="EFEFEF"/>
                    </a:solidFill>
                  </a:tcPr>
                </a:tc>
                <a:tc>
                  <a:txBody>
                    <a:bodyPr/>
                    <a:lstStyle/>
                    <a:p>
                      <a:pPr algn="r"/>
                      <a:r>
                        <a:rPr sz="900" b="0" i="0" u="none">
                          <a:solidFill>
                            <a:srgbClr val="333333"/>
                          </a:solidFill>
                          <a:latin typeface="Arial"/>
                        </a:rPr>
                        <a:t>100,0%</a:t>
                      </a:r>
                    </a:p>
                  </a:txBody>
                  <a:tcPr marL="68580" marR="68580" marT="34290" marB="34290">
                    <a:solidFill>
                      <a:srgbClr val="EFEFEF"/>
                    </a:solidFill>
                  </a:tcPr>
                </a:tc>
                <a:tc vMerge="1">
                  <a:txBody>
                    <a:bodyPr/>
                    <a:lstStyle/>
                    <a:p>
                      <a:pPr algn="ctr"/>
                      <a:endParaRPr b="0" i="0" u="none">
                        <a:latin typeface="Arial" pitchFamily="34" charset="0"/>
                      </a:endParaRPr>
                    </a:p>
                  </a:txBody>
                  <a:tcPr/>
                </a:tc>
                <a:tc>
                  <a:txBody>
                    <a:bodyPr/>
                    <a:lstStyle/>
                    <a:p>
                      <a:pPr algn="ctr"/>
                      <a:endParaRPr sz="900" b="0" i="0" u="none">
                        <a:solidFill>
                          <a:srgbClr val="333333"/>
                        </a:solidFill>
                        <a:latin typeface="Arial"/>
                      </a:endParaRPr>
                    </a:p>
                  </a:txBody>
                  <a:tcPr marL="68580" marR="68580" marT="34290" marB="34290">
                    <a:solidFill>
                      <a:srgbClr val="EFEFEF"/>
                    </a:solidFill>
                  </a:tcPr>
                </a:tc>
                <a:tc>
                  <a:txBody>
                    <a:bodyPr/>
                    <a:lstStyle/>
                    <a:p>
                      <a:pPr algn="ctr"/>
                      <a:endParaRPr sz="900" b="0" i="0" u="none">
                        <a:solidFill>
                          <a:srgbClr val="333333"/>
                        </a:solidFill>
                        <a:latin typeface="Arial"/>
                      </a:endParaRPr>
                    </a:p>
                  </a:txBody>
                  <a:tcPr marL="68580" marR="68580" marT="34290" marB="34290">
                    <a:solidFill>
                      <a:srgbClr val="EFEFEF"/>
                    </a:solidFill>
                  </a:tcPr>
                </a:tc>
                <a:tc>
                  <a:txBody>
                    <a:bodyPr/>
                    <a:lstStyle/>
                    <a:p>
                      <a:pPr algn="ctr"/>
                      <a:endParaRPr sz="900" b="0" i="0" u="none">
                        <a:solidFill>
                          <a:srgbClr val="333333"/>
                        </a:solidFill>
                        <a:latin typeface="Arial"/>
                      </a:endParaRPr>
                    </a:p>
                  </a:txBody>
                  <a:tcPr marL="68580" marR="68580" marT="34290" marB="34290">
                    <a:solidFill>
                      <a:srgbClr val="EFEFEF"/>
                    </a:solidFill>
                  </a:tcPr>
                </a:tc>
                <a:extLst>
                  <a:ext uri="{0D108BD9-81ED-4DB2-BD59-A6C34878D82A}">
                    <a16:rowId xmlns:a16="http://schemas.microsoft.com/office/drawing/2014/main" val="10004"/>
                  </a:ext>
                </a:extLst>
              </a:tr>
              <a:tr h="205740">
                <a:tc rowSpan="2">
                  <a:txBody>
                    <a:bodyPr/>
                    <a:lstStyle/>
                    <a:p>
                      <a:pPr algn="r"/>
                      <a:r>
                        <a:rPr sz="900" b="0" i="0" u="none">
                          <a:solidFill>
                            <a:srgbClr val="333333"/>
                          </a:solidFill>
                          <a:latin typeface="Arial"/>
                        </a:rPr>
                        <a:t>We plan to tag notes to the financial statements at a granular level for 2022 financial statements (A)</a:t>
                      </a:r>
                    </a:p>
                  </a:txBody>
                  <a:tcPr marL="68580" marR="68580" marT="34290" marB="34290"/>
                </a:tc>
                <a:tc>
                  <a:txBody>
                    <a:bodyPr/>
                    <a:lstStyle/>
                    <a:p>
                      <a:pPr algn="r"/>
                      <a:r>
                        <a:rPr sz="900" b="0" i="0" u="none">
                          <a:solidFill>
                            <a:srgbClr val="333333"/>
                          </a:solidFill>
                          <a:latin typeface="Arial"/>
                        </a:rPr>
                        <a:t>4</a:t>
                      </a:r>
                    </a:p>
                  </a:txBody>
                  <a:tcPr marL="68580" marR="68580" marT="34290" marB="34290"/>
                </a:tc>
                <a:tc>
                  <a:txBody>
                    <a:bodyPr/>
                    <a:lstStyle/>
                    <a:p>
                      <a:pPr algn="r"/>
                      <a:r>
                        <a:rPr sz="900" b="0" i="0" u="none">
                          <a:solidFill>
                            <a:srgbClr val="333333"/>
                          </a:solidFill>
                          <a:latin typeface="Arial"/>
                        </a:rPr>
                        <a:t>20</a:t>
                      </a:r>
                    </a:p>
                  </a:txBody>
                  <a:tcPr marL="68580" marR="68580" marT="34290" marB="34290"/>
                </a:tc>
                <a:tc rowSpan="2">
                  <a:txBody>
                    <a:bodyPr/>
                    <a:lstStyle/>
                    <a:p>
                      <a:pPr algn="l"/>
                      <a:r>
                        <a:rPr sz="900" b="0" i="0" u="none">
                          <a:solidFill>
                            <a:srgbClr val="333333"/>
                          </a:solidFill>
                          <a:latin typeface="Arial"/>
                        </a:rPr>
                        <a:t>We plan to tag notes to the financial statements using block tagging for 2022 financial statements (B)</a:t>
                      </a:r>
                    </a:p>
                  </a:txBody>
                  <a:tcPr marL="68580" marR="68580" marT="34290" marB="34290"/>
                </a:tc>
                <a:tc>
                  <a:txBody>
                    <a:bodyPr/>
                    <a:lstStyle/>
                    <a:p>
                      <a:pPr algn="r"/>
                      <a:r>
                        <a:rPr sz="900" b="0" i="0" u="none">
                          <a:solidFill>
                            <a:srgbClr val="333333"/>
                          </a:solidFill>
                          <a:latin typeface="Arial"/>
                        </a:rPr>
                        <a:t>24</a:t>
                      </a:r>
                    </a:p>
                  </a:txBody>
                  <a:tcPr marL="68580" marR="68580" marT="34290" marB="34290"/>
                </a:tc>
                <a:tc>
                  <a:txBody>
                    <a:bodyPr/>
                    <a:lstStyle/>
                    <a:p>
                      <a:pPr algn="r"/>
                      <a:r>
                        <a:rPr sz="900" b="0" i="0" u="none">
                          <a:solidFill>
                            <a:srgbClr val="333333"/>
                          </a:solidFill>
                          <a:latin typeface="Arial"/>
                        </a:rPr>
                        <a:t>1,8</a:t>
                      </a:r>
                    </a:p>
                  </a:txBody>
                  <a:tcPr marL="68580" marR="68580" marT="34290" marB="34290"/>
                </a:tc>
                <a:tc>
                  <a:txBody>
                    <a:bodyPr/>
                    <a:lstStyle/>
                    <a:p>
                      <a:pPr algn="r"/>
                      <a:r>
                        <a:rPr sz="900" b="0" i="0" u="none">
                          <a:solidFill>
                            <a:srgbClr val="333333"/>
                          </a:solidFill>
                          <a:latin typeface="Arial"/>
                        </a:rPr>
                        <a:t>2,0</a:t>
                      </a:r>
                    </a:p>
                  </a:txBody>
                  <a:tcPr marL="68580" marR="68580" marT="34290" marB="34290"/>
                </a:tc>
                <a:extLst>
                  <a:ext uri="{0D108BD9-81ED-4DB2-BD59-A6C34878D82A}">
                    <a16:rowId xmlns:a16="http://schemas.microsoft.com/office/drawing/2014/main" val="10005"/>
                  </a:ext>
                </a:extLst>
              </a:tr>
              <a:tr h="685800">
                <a:tc vMerge="1">
                  <a:txBody>
                    <a:bodyPr/>
                    <a:lstStyle/>
                    <a:p>
                      <a:pPr algn="ctr"/>
                      <a:endParaRPr b="0" i="0" u="none">
                        <a:latin typeface="Arial" pitchFamily="34" charset="0"/>
                      </a:endParaRPr>
                    </a:p>
                  </a:txBody>
                  <a:tcPr/>
                </a:tc>
                <a:tc>
                  <a:txBody>
                    <a:bodyPr/>
                    <a:lstStyle/>
                    <a:p>
                      <a:pPr algn="r"/>
                      <a:r>
                        <a:rPr sz="900" b="0" i="0" u="none">
                          <a:solidFill>
                            <a:srgbClr val="333333"/>
                          </a:solidFill>
                          <a:latin typeface="Arial"/>
                        </a:rPr>
                        <a:t>16,7%</a:t>
                      </a:r>
                    </a:p>
                  </a:txBody>
                  <a:tcPr marL="68580" marR="68580" marT="34290" marB="34290">
                    <a:solidFill>
                      <a:srgbClr val="EFEFEF"/>
                    </a:solidFill>
                  </a:tcPr>
                </a:tc>
                <a:tc>
                  <a:txBody>
                    <a:bodyPr/>
                    <a:lstStyle/>
                    <a:p>
                      <a:pPr algn="r"/>
                      <a:r>
                        <a:rPr sz="900" b="0" i="0" u="none">
                          <a:solidFill>
                            <a:srgbClr val="333333"/>
                          </a:solidFill>
                          <a:latin typeface="Arial"/>
                        </a:rPr>
                        <a:t>83,3%</a:t>
                      </a:r>
                    </a:p>
                  </a:txBody>
                  <a:tcPr marL="68580" marR="68580" marT="34290" marB="34290">
                    <a:solidFill>
                      <a:srgbClr val="EFEFEF"/>
                    </a:solidFill>
                  </a:tcPr>
                </a:tc>
                <a:tc vMerge="1">
                  <a:txBody>
                    <a:bodyPr/>
                    <a:lstStyle/>
                    <a:p>
                      <a:pPr algn="ctr"/>
                      <a:endParaRPr b="0" i="0" u="none">
                        <a:latin typeface="Arial" pitchFamily="34" charset="0"/>
                      </a:endParaRPr>
                    </a:p>
                  </a:txBody>
                  <a:tcPr/>
                </a:tc>
                <a:tc>
                  <a:txBody>
                    <a:bodyPr/>
                    <a:lstStyle/>
                    <a:p>
                      <a:pPr algn="ctr"/>
                      <a:endParaRPr sz="900" b="0" i="0" u="none">
                        <a:solidFill>
                          <a:srgbClr val="333333"/>
                        </a:solidFill>
                        <a:latin typeface="Arial"/>
                      </a:endParaRPr>
                    </a:p>
                  </a:txBody>
                  <a:tcPr marL="68580" marR="68580" marT="34290" marB="34290">
                    <a:solidFill>
                      <a:srgbClr val="EFEFEF"/>
                    </a:solidFill>
                  </a:tcPr>
                </a:tc>
                <a:tc>
                  <a:txBody>
                    <a:bodyPr/>
                    <a:lstStyle/>
                    <a:p>
                      <a:pPr algn="ctr"/>
                      <a:endParaRPr sz="900" b="0" i="0" u="none">
                        <a:solidFill>
                          <a:srgbClr val="333333"/>
                        </a:solidFill>
                        <a:latin typeface="Arial"/>
                      </a:endParaRPr>
                    </a:p>
                  </a:txBody>
                  <a:tcPr marL="68580" marR="68580" marT="34290" marB="34290">
                    <a:solidFill>
                      <a:srgbClr val="EFEFEF"/>
                    </a:solidFill>
                  </a:tcPr>
                </a:tc>
                <a:tc>
                  <a:txBody>
                    <a:bodyPr/>
                    <a:lstStyle/>
                    <a:p>
                      <a:pPr algn="ctr"/>
                      <a:endParaRPr sz="900" b="0" i="0" u="none">
                        <a:solidFill>
                          <a:srgbClr val="333333"/>
                        </a:solidFill>
                        <a:latin typeface="Arial"/>
                      </a:endParaRPr>
                    </a:p>
                  </a:txBody>
                  <a:tcPr marL="68580" marR="68580" marT="34290" marB="34290">
                    <a:solidFill>
                      <a:srgbClr val="EFEFEF"/>
                    </a:solidFill>
                  </a:tcPr>
                </a:tc>
                <a:extLst>
                  <a:ext uri="{0D108BD9-81ED-4DB2-BD59-A6C34878D82A}">
                    <a16:rowId xmlns:a16="http://schemas.microsoft.com/office/drawing/2014/main" val="10006"/>
                  </a:ext>
                </a:extLst>
              </a:tr>
            </a:tbl>
          </a:graphicData>
        </a:graphic>
      </p:graphicFrame>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New Table"/>
          <p:cNvGraphicFramePr>
            <a:graphicFrameLocks noGrp="1"/>
          </p:cNvGraphicFramePr>
          <p:nvPr>
            <p:extLst>
              <p:ext uri="{D42A27DB-BD31-4B8C-83A1-F6EECF244321}">
                <p14:modId xmlns:p14="http://schemas.microsoft.com/office/powerpoint/2010/main" val="1643692185"/>
              </p:ext>
            </p:extLst>
          </p:nvPr>
        </p:nvGraphicFramePr>
        <p:xfrm>
          <a:off x="190500" y="1047750"/>
          <a:ext cx="8762999" cy="3977640"/>
        </p:xfrm>
        <a:graphic>
          <a:graphicData uri="http://schemas.openxmlformats.org/drawingml/2006/table">
            <a:tbl>
              <a:tblPr firstRow="1" bandRow="1"/>
              <a:tblGrid>
                <a:gridCol w="1251857">
                  <a:extLst>
                    <a:ext uri="{9D8B030D-6E8A-4147-A177-3AD203B41FA5}">
                      <a16:colId xmlns:a16="http://schemas.microsoft.com/office/drawing/2014/main" val="20000"/>
                    </a:ext>
                  </a:extLst>
                </a:gridCol>
                <a:gridCol w="1251857">
                  <a:extLst>
                    <a:ext uri="{9D8B030D-6E8A-4147-A177-3AD203B41FA5}">
                      <a16:colId xmlns:a16="http://schemas.microsoft.com/office/drawing/2014/main" val="20001"/>
                    </a:ext>
                  </a:extLst>
                </a:gridCol>
                <a:gridCol w="1251857">
                  <a:extLst>
                    <a:ext uri="{9D8B030D-6E8A-4147-A177-3AD203B41FA5}">
                      <a16:colId xmlns:a16="http://schemas.microsoft.com/office/drawing/2014/main" val="20002"/>
                    </a:ext>
                  </a:extLst>
                </a:gridCol>
                <a:gridCol w="1251857">
                  <a:extLst>
                    <a:ext uri="{9D8B030D-6E8A-4147-A177-3AD203B41FA5}">
                      <a16:colId xmlns:a16="http://schemas.microsoft.com/office/drawing/2014/main" val="20003"/>
                    </a:ext>
                  </a:extLst>
                </a:gridCol>
                <a:gridCol w="1251857">
                  <a:extLst>
                    <a:ext uri="{9D8B030D-6E8A-4147-A177-3AD203B41FA5}">
                      <a16:colId xmlns:a16="http://schemas.microsoft.com/office/drawing/2014/main" val="20004"/>
                    </a:ext>
                  </a:extLst>
                </a:gridCol>
                <a:gridCol w="1251857">
                  <a:extLst>
                    <a:ext uri="{9D8B030D-6E8A-4147-A177-3AD203B41FA5}">
                      <a16:colId xmlns:a16="http://schemas.microsoft.com/office/drawing/2014/main" val="20005"/>
                    </a:ext>
                  </a:extLst>
                </a:gridCol>
                <a:gridCol w="1251857">
                  <a:extLst>
                    <a:ext uri="{9D8B030D-6E8A-4147-A177-3AD203B41FA5}">
                      <a16:colId xmlns:a16="http://schemas.microsoft.com/office/drawing/2014/main" val="20006"/>
                    </a:ext>
                  </a:extLst>
                </a:gridCol>
              </a:tblGrid>
              <a:tr h="205740">
                <a:tc>
                  <a:txBody>
                    <a:bodyPr/>
                    <a:lstStyle/>
                    <a:p>
                      <a:pPr algn="ctr"/>
                      <a:endParaRPr sz="900" b="1" i="0" u="none">
                        <a:solidFill>
                          <a:srgbClr val="333333"/>
                        </a:solidFill>
                        <a:latin typeface="Arial" pitchFamily="34" charset="0"/>
                      </a:endParaRPr>
                    </a:p>
                  </a:txBody>
                  <a:tcPr marL="68580" marR="68580" marT="34290" marB="34290">
                    <a:lnB w="25400">
                      <a:solidFill>
                        <a:srgbClr val="124456"/>
                      </a:solidFill>
                    </a:lnB>
                  </a:tcPr>
                </a:tc>
                <a:tc>
                  <a:txBody>
                    <a:bodyPr/>
                    <a:lstStyle/>
                    <a:p>
                      <a:pPr algn="r"/>
                      <a:r>
                        <a:rPr sz="900" b="1" i="0" u="none">
                          <a:solidFill>
                            <a:srgbClr val="333333"/>
                          </a:solidFill>
                          <a:latin typeface="Arial"/>
                        </a:rPr>
                        <a:t>Option (A)</a:t>
                      </a:r>
                    </a:p>
                  </a:txBody>
                  <a:tcPr marL="68580" marR="68580" marT="34290" marB="34290">
                    <a:lnB w="25400">
                      <a:solidFill>
                        <a:srgbClr val="124456"/>
                      </a:solidFill>
                    </a:lnB>
                  </a:tcPr>
                </a:tc>
                <a:tc>
                  <a:txBody>
                    <a:bodyPr/>
                    <a:lstStyle/>
                    <a:p>
                      <a:pPr algn="r"/>
                      <a:r>
                        <a:rPr sz="900" b="1" i="0" u="none">
                          <a:solidFill>
                            <a:srgbClr val="333333"/>
                          </a:solidFill>
                          <a:latin typeface="Arial"/>
                        </a:rPr>
                        <a:t>Option (B)</a:t>
                      </a:r>
                    </a:p>
                  </a:txBody>
                  <a:tcPr marL="68580" marR="68580" marT="34290" marB="34290">
                    <a:lnB w="25400">
                      <a:solidFill>
                        <a:srgbClr val="124456"/>
                      </a:solidFill>
                    </a:lnB>
                  </a:tcPr>
                </a:tc>
                <a:tc>
                  <a:txBody>
                    <a:bodyPr/>
                    <a:lstStyle/>
                    <a:p>
                      <a:pPr algn="ctr"/>
                      <a:endParaRPr sz="900" b="1" i="0" u="none">
                        <a:solidFill>
                          <a:srgbClr val="333333"/>
                        </a:solidFill>
                        <a:latin typeface="Arial" pitchFamily="34" charset="0"/>
                      </a:endParaRPr>
                    </a:p>
                  </a:txBody>
                  <a:tcPr marL="68580" marR="68580" marT="34290" marB="34290">
                    <a:lnB w="25400">
                      <a:solidFill>
                        <a:srgbClr val="124456"/>
                      </a:solidFill>
                    </a:lnB>
                  </a:tcPr>
                </a:tc>
                <a:tc>
                  <a:txBody>
                    <a:bodyPr/>
                    <a:lstStyle/>
                    <a:p>
                      <a:pPr algn="ctr"/>
                      <a:r>
                        <a:rPr sz="900" b="1" i="0" u="none">
                          <a:solidFill>
                            <a:srgbClr val="333333"/>
                          </a:solidFill>
                          <a:latin typeface="Arial"/>
                        </a:rPr>
                        <a:t>Yhteensä</a:t>
                      </a:r>
                    </a:p>
                  </a:txBody>
                  <a:tcPr marL="68580" marR="68580" marT="34290" marB="34290">
                    <a:lnB w="25400">
                      <a:solidFill>
                        <a:srgbClr val="124456"/>
                      </a:solidFill>
                    </a:lnB>
                  </a:tcPr>
                </a:tc>
                <a:tc>
                  <a:txBody>
                    <a:bodyPr/>
                    <a:lstStyle/>
                    <a:p>
                      <a:pPr algn="ctr"/>
                      <a:r>
                        <a:rPr sz="900" b="1" i="0" u="none">
                          <a:solidFill>
                            <a:srgbClr val="333333"/>
                          </a:solidFill>
                          <a:latin typeface="Arial"/>
                        </a:rPr>
                        <a:t>Keskiarvo</a:t>
                      </a:r>
                    </a:p>
                  </a:txBody>
                  <a:tcPr marL="68580" marR="68580" marT="34290" marB="34290">
                    <a:lnB w="25400">
                      <a:solidFill>
                        <a:srgbClr val="124456"/>
                      </a:solidFill>
                    </a:lnB>
                  </a:tcPr>
                </a:tc>
                <a:tc>
                  <a:txBody>
                    <a:bodyPr/>
                    <a:lstStyle/>
                    <a:p>
                      <a:pPr algn="ctr"/>
                      <a:r>
                        <a:rPr sz="900" b="1" i="0" u="none">
                          <a:solidFill>
                            <a:srgbClr val="333333"/>
                          </a:solidFill>
                          <a:latin typeface="Arial"/>
                        </a:rPr>
                        <a:t>Mediaani</a:t>
                      </a:r>
                    </a:p>
                  </a:txBody>
                  <a:tcPr marL="68580" marR="68580" marT="34290" marB="34290">
                    <a:lnB w="25400">
                      <a:solidFill>
                        <a:srgbClr val="124456"/>
                      </a:solidFill>
                    </a:lnB>
                  </a:tcPr>
                </a:tc>
                <a:extLst>
                  <a:ext uri="{0D108BD9-81ED-4DB2-BD59-A6C34878D82A}">
                    <a16:rowId xmlns:a16="http://schemas.microsoft.com/office/drawing/2014/main" val="10000"/>
                  </a:ext>
                </a:extLst>
              </a:tr>
              <a:tr h="205740">
                <a:tc rowSpan="2">
                  <a:txBody>
                    <a:bodyPr/>
                    <a:lstStyle/>
                    <a:p>
                      <a:pPr algn="r"/>
                      <a:r>
                        <a:rPr sz="900" b="0" i="0" u="none">
                          <a:solidFill>
                            <a:srgbClr val="333333"/>
                          </a:solidFill>
                          <a:latin typeface="Arial"/>
                        </a:rPr>
                        <a:t>Going forward, we would be willing to extend XBRL reporting to quarterly and/or half-year reports (in addition to the annual financial statements) (A)</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3</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22</a:t>
                      </a:r>
                    </a:p>
                  </a:txBody>
                  <a:tcPr marL="68580" marR="68580" marT="34290" marB="34290">
                    <a:lnT w="25400" cap="flat" cmpd="sng" algn="ctr">
                      <a:solidFill>
                        <a:srgbClr val="124456"/>
                      </a:solidFill>
                      <a:prstDash val="solid"/>
                      <a:round/>
                      <a:headEnd type="none" w="med" len="med"/>
                      <a:tailEnd type="none" w="med" len="med"/>
                    </a:lnT>
                  </a:tcPr>
                </a:tc>
                <a:tc rowSpan="2">
                  <a:txBody>
                    <a:bodyPr/>
                    <a:lstStyle/>
                    <a:p>
                      <a:pPr algn="l"/>
                      <a:r>
                        <a:rPr sz="900" b="0" i="0" u="none">
                          <a:solidFill>
                            <a:srgbClr val="333333"/>
                          </a:solidFill>
                          <a:latin typeface="Arial"/>
                        </a:rPr>
                        <a:t>Going forward, we would not be willing to extend XBRL reporting to quarterly and/or half-year reports (in addition to the annual financial statements) (B)</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25</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1,9</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2,0</a:t>
                      </a:r>
                    </a:p>
                  </a:txBody>
                  <a:tcPr marL="68580" marR="68580" marT="34290" marB="34290">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1"/>
                  </a:ext>
                </a:extLst>
              </a:tr>
              <a:tr h="960120">
                <a:tc vMerge="1">
                  <a:txBody>
                    <a:bodyPr/>
                    <a:lstStyle/>
                    <a:p>
                      <a:pPr algn="ctr"/>
                      <a:endParaRPr b="0" i="0" u="none">
                        <a:latin typeface="Arial" pitchFamily="34" charset="0"/>
                      </a:endParaRPr>
                    </a:p>
                  </a:txBody>
                  <a:tcPr/>
                </a:tc>
                <a:tc>
                  <a:txBody>
                    <a:bodyPr/>
                    <a:lstStyle/>
                    <a:p>
                      <a:pPr algn="r"/>
                      <a:r>
                        <a:rPr sz="900" b="0" i="0" u="none">
                          <a:solidFill>
                            <a:srgbClr val="333333"/>
                          </a:solidFill>
                          <a:latin typeface="Arial"/>
                        </a:rPr>
                        <a:t>12,0%</a:t>
                      </a:r>
                    </a:p>
                  </a:txBody>
                  <a:tcPr marL="68580" marR="68580" marT="34290" marB="34290">
                    <a:solidFill>
                      <a:srgbClr val="EFEFEF"/>
                    </a:solidFill>
                  </a:tcPr>
                </a:tc>
                <a:tc>
                  <a:txBody>
                    <a:bodyPr/>
                    <a:lstStyle/>
                    <a:p>
                      <a:pPr algn="r"/>
                      <a:r>
                        <a:rPr sz="900" b="0" i="0" u="none">
                          <a:solidFill>
                            <a:srgbClr val="333333"/>
                          </a:solidFill>
                          <a:latin typeface="Arial"/>
                        </a:rPr>
                        <a:t>88,0%</a:t>
                      </a:r>
                    </a:p>
                  </a:txBody>
                  <a:tcPr marL="68580" marR="68580" marT="34290" marB="34290">
                    <a:solidFill>
                      <a:srgbClr val="EFEFEF"/>
                    </a:solidFill>
                  </a:tcPr>
                </a:tc>
                <a:tc vMerge="1">
                  <a:txBody>
                    <a:bodyPr/>
                    <a:lstStyle/>
                    <a:p>
                      <a:pPr algn="ctr"/>
                      <a:endParaRPr b="0" i="0" u="none">
                        <a:latin typeface="Arial" pitchFamily="34" charset="0"/>
                      </a:endParaRPr>
                    </a:p>
                  </a:txBody>
                  <a:tcPr/>
                </a:tc>
                <a:tc>
                  <a:txBody>
                    <a:bodyPr/>
                    <a:lstStyle/>
                    <a:p>
                      <a:pPr algn="ctr"/>
                      <a:endParaRPr sz="900" b="0" i="0" u="none">
                        <a:solidFill>
                          <a:srgbClr val="333333"/>
                        </a:solidFill>
                        <a:latin typeface="Arial"/>
                      </a:endParaRPr>
                    </a:p>
                  </a:txBody>
                  <a:tcPr marL="68580" marR="68580" marT="34290" marB="34290">
                    <a:solidFill>
                      <a:srgbClr val="EFEFEF"/>
                    </a:solidFill>
                  </a:tcPr>
                </a:tc>
                <a:tc>
                  <a:txBody>
                    <a:bodyPr/>
                    <a:lstStyle/>
                    <a:p>
                      <a:pPr algn="ctr"/>
                      <a:endParaRPr sz="900" b="0" i="0" u="none">
                        <a:solidFill>
                          <a:srgbClr val="333333"/>
                        </a:solidFill>
                        <a:latin typeface="Arial"/>
                      </a:endParaRPr>
                    </a:p>
                  </a:txBody>
                  <a:tcPr marL="68580" marR="68580" marT="34290" marB="34290">
                    <a:solidFill>
                      <a:srgbClr val="EFEFEF"/>
                    </a:solidFill>
                  </a:tcPr>
                </a:tc>
                <a:tc>
                  <a:txBody>
                    <a:bodyPr/>
                    <a:lstStyle/>
                    <a:p>
                      <a:pPr algn="ctr"/>
                      <a:endParaRPr sz="900" b="0" i="0" u="none">
                        <a:solidFill>
                          <a:srgbClr val="333333"/>
                        </a:solidFill>
                        <a:latin typeface="Arial"/>
                      </a:endParaRPr>
                    </a:p>
                  </a:txBody>
                  <a:tcPr marL="68580" marR="68580" marT="34290" marB="34290">
                    <a:solidFill>
                      <a:srgbClr val="EFEFEF"/>
                    </a:solidFill>
                  </a:tcPr>
                </a:tc>
                <a:extLst>
                  <a:ext uri="{0D108BD9-81ED-4DB2-BD59-A6C34878D82A}">
                    <a16:rowId xmlns:a16="http://schemas.microsoft.com/office/drawing/2014/main" val="10002"/>
                  </a:ext>
                </a:extLst>
              </a:tr>
              <a:tr h="205740">
                <a:tc rowSpan="2">
                  <a:txBody>
                    <a:bodyPr/>
                    <a:lstStyle/>
                    <a:p>
                      <a:pPr algn="r"/>
                      <a:r>
                        <a:rPr sz="900" b="0" i="0" u="none">
                          <a:solidFill>
                            <a:srgbClr val="333333"/>
                          </a:solidFill>
                          <a:latin typeface="Arial"/>
                        </a:rPr>
                        <a:t>Now that ESEF is implemented in consolidated accounts, we would be willing extend ESEF XBRL reporting to parent company's separate accounts (according to local GAAP or IFRS) (A)</a:t>
                      </a:r>
                    </a:p>
                  </a:txBody>
                  <a:tcPr marL="68580" marR="68580" marT="34290" marB="34290"/>
                </a:tc>
                <a:tc>
                  <a:txBody>
                    <a:bodyPr/>
                    <a:lstStyle/>
                    <a:p>
                      <a:pPr algn="r"/>
                      <a:r>
                        <a:rPr sz="900" b="0" i="0" u="none">
                          <a:solidFill>
                            <a:srgbClr val="333333"/>
                          </a:solidFill>
                          <a:latin typeface="Arial"/>
                        </a:rPr>
                        <a:t>2</a:t>
                      </a:r>
                    </a:p>
                  </a:txBody>
                  <a:tcPr marL="68580" marR="68580" marT="34290" marB="34290"/>
                </a:tc>
                <a:tc>
                  <a:txBody>
                    <a:bodyPr/>
                    <a:lstStyle/>
                    <a:p>
                      <a:pPr algn="r"/>
                      <a:r>
                        <a:rPr sz="900" b="0" i="0" u="none">
                          <a:solidFill>
                            <a:srgbClr val="333333"/>
                          </a:solidFill>
                          <a:latin typeface="Arial"/>
                        </a:rPr>
                        <a:t>22</a:t>
                      </a:r>
                    </a:p>
                  </a:txBody>
                  <a:tcPr marL="68580" marR="68580" marT="34290" marB="34290"/>
                </a:tc>
                <a:tc rowSpan="2">
                  <a:txBody>
                    <a:bodyPr/>
                    <a:lstStyle/>
                    <a:p>
                      <a:pPr algn="l"/>
                      <a:r>
                        <a:rPr sz="900" b="0" i="0" u="none">
                          <a:solidFill>
                            <a:srgbClr val="333333"/>
                          </a:solidFill>
                          <a:latin typeface="Arial"/>
                        </a:rPr>
                        <a:t>Now that ESEF is implemented in consolidated accounts, we would not be willing extend ESEF XBRL reporting to parent company's separate accounts (according to local GAAP or IFRS) (B)</a:t>
                      </a:r>
                    </a:p>
                  </a:txBody>
                  <a:tcPr marL="68580" marR="68580" marT="34290" marB="34290"/>
                </a:tc>
                <a:tc>
                  <a:txBody>
                    <a:bodyPr/>
                    <a:lstStyle/>
                    <a:p>
                      <a:pPr algn="r"/>
                      <a:r>
                        <a:rPr sz="900" b="0" i="0" u="none">
                          <a:solidFill>
                            <a:srgbClr val="333333"/>
                          </a:solidFill>
                          <a:latin typeface="Arial"/>
                        </a:rPr>
                        <a:t>24</a:t>
                      </a:r>
                    </a:p>
                  </a:txBody>
                  <a:tcPr marL="68580" marR="68580" marT="34290" marB="34290"/>
                </a:tc>
                <a:tc>
                  <a:txBody>
                    <a:bodyPr/>
                    <a:lstStyle/>
                    <a:p>
                      <a:pPr algn="r"/>
                      <a:r>
                        <a:rPr sz="900" b="0" i="0" u="none">
                          <a:solidFill>
                            <a:srgbClr val="333333"/>
                          </a:solidFill>
                          <a:latin typeface="Arial"/>
                        </a:rPr>
                        <a:t>1,9</a:t>
                      </a:r>
                    </a:p>
                  </a:txBody>
                  <a:tcPr marL="68580" marR="68580" marT="34290" marB="34290"/>
                </a:tc>
                <a:tc>
                  <a:txBody>
                    <a:bodyPr/>
                    <a:lstStyle/>
                    <a:p>
                      <a:pPr algn="r"/>
                      <a:r>
                        <a:rPr sz="900" b="0" i="0" u="none">
                          <a:solidFill>
                            <a:srgbClr val="333333"/>
                          </a:solidFill>
                          <a:latin typeface="Arial"/>
                        </a:rPr>
                        <a:t>2,0</a:t>
                      </a:r>
                    </a:p>
                  </a:txBody>
                  <a:tcPr marL="68580" marR="68580" marT="34290" marB="34290"/>
                </a:tc>
                <a:extLst>
                  <a:ext uri="{0D108BD9-81ED-4DB2-BD59-A6C34878D82A}">
                    <a16:rowId xmlns:a16="http://schemas.microsoft.com/office/drawing/2014/main" val="10003"/>
                  </a:ext>
                </a:extLst>
              </a:tr>
              <a:tr h="1234440">
                <a:tc vMerge="1">
                  <a:txBody>
                    <a:bodyPr/>
                    <a:lstStyle/>
                    <a:p>
                      <a:pPr algn="ctr"/>
                      <a:endParaRPr b="0" i="0" u="none">
                        <a:latin typeface="Arial" pitchFamily="34" charset="0"/>
                      </a:endParaRPr>
                    </a:p>
                  </a:txBody>
                  <a:tcPr/>
                </a:tc>
                <a:tc>
                  <a:txBody>
                    <a:bodyPr/>
                    <a:lstStyle/>
                    <a:p>
                      <a:pPr algn="r"/>
                      <a:r>
                        <a:rPr sz="900" b="0" i="0" u="none">
                          <a:solidFill>
                            <a:srgbClr val="333333"/>
                          </a:solidFill>
                          <a:latin typeface="Arial"/>
                        </a:rPr>
                        <a:t>8,3%</a:t>
                      </a:r>
                    </a:p>
                  </a:txBody>
                  <a:tcPr marL="68580" marR="68580" marT="34290" marB="34290">
                    <a:solidFill>
                      <a:srgbClr val="EFEFEF"/>
                    </a:solidFill>
                  </a:tcPr>
                </a:tc>
                <a:tc>
                  <a:txBody>
                    <a:bodyPr/>
                    <a:lstStyle/>
                    <a:p>
                      <a:pPr algn="r"/>
                      <a:r>
                        <a:rPr sz="900" b="0" i="0" u="none">
                          <a:solidFill>
                            <a:srgbClr val="333333"/>
                          </a:solidFill>
                          <a:latin typeface="Arial"/>
                        </a:rPr>
                        <a:t>91,7%</a:t>
                      </a:r>
                    </a:p>
                  </a:txBody>
                  <a:tcPr marL="68580" marR="68580" marT="34290" marB="34290">
                    <a:solidFill>
                      <a:srgbClr val="EFEFEF"/>
                    </a:solidFill>
                  </a:tcPr>
                </a:tc>
                <a:tc vMerge="1">
                  <a:txBody>
                    <a:bodyPr/>
                    <a:lstStyle/>
                    <a:p>
                      <a:pPr algn="ctr"/>
                      <a:endParaRPr b="0" i="0" u="none">
                        <a:latin typeface="Arial" pitchFamily="34" charset="0"/>
                      </a:endParaRPr>
                    </a:p>
                  </a:txBody>
                  <a:tcPr/>
                </a:tc>
                <a:tc>
                  <a:txBody>
                    <a:bodyPr/>
                    <a:lstStyle/>
                    <a:p>
                      <a:pPr algn="ctr"/>
                      <a:endParaRPr sz="900" b="0" i="0" u="none">
                        <a:solidFill>
                          <a:srgbClr val="333333"/>
                        </a:solidFill>
                        <a:latin typeface="Arial"/>
                      </a:endParaRPr>
                    </a:p>
                  </a:txBody>
                  <a:tcPr marL="68580" marR="68580" marT="34290" marB="34290">
                    <a:solidFill>
                      <a:srgbClr val="EFEFEF"/>
                    </a:solidFill>
                  </a:tcPr>
                </a:tc>
                <a:tc>
                  <a:txBody>
                    <a:bodyPr/>
                    <a:lstStyle/>
                    <a:p>
                      <a:pPr algn="ctr"/>
                      <a:endParaRPr sz="900" b="0" i="0" u="none">
                        <a:solidFill>
                          <a:srgbClr val="333333"/>
                        </a:solidFill>
                        <a:latin typeface="Arial"/>
                      </a:endParaRPr>
                    </a:p>
                  </a:txBody>
                  <a:tcPr marL="68580" marR="68580" marT="34290" marB="34290">
                    <a:solidFill>
                      <a:srgbClr val="EFEFEF"/>
                    </a:solidFill>
                  </a:tcPr>
                </a:tc>
                <a:tc>
                  <a:txBody>
                    <a:bodyPr/>
                    <a:lstStyle/>
                    <a:p>
                      <a:pPr algn="ctr"/>
                      <a:endParaRPr sz="900" b="0" i="0" u="none">
                        <a:solidFill>
                          <a:srgbClr val="333333"/>
                        </a:solidFill>
                        <a:latin typeface="Arial"/>
                      </a:endParaRPr>
                    </a:p>
                  </a:txBody>
                  <a:tcPr marL="68580" marR="68580" marT="34290" marB="34290">
                    <a:solidFill>
                      <a:srgbClr val="EFEFEF"/>
                    </a:solidFill>
                  </a:tcPr>
                </a:tc>
                <a:extLst>
                  <a:ext uri="{0D108BD9-81ED-4DB2-BD59-A6C34878D82A}">
                    <a16:rowId xmlns:a16="http://schemas.microsoft.com/office/drawing/2014/main" val="10004"/>
                  </a:ext>
                </a:extLst>
              </a:tr>
              <a:tr h="205740">
                <a:tc rowSpan="2">
                  <a:txBody>
                    <a:bodyPr/>
                    <a:lstStyle/>
                    <a:p>
                      <a:pPr algn="r"/>
                      <a:r>
                        <a:rPr sz="900" b="0" i="0" u="none">
                          <a:solidFill>
                            <a:srgbClr val="333333"/>
                          </a:solidFill>
                          <a:latin typeface="Arial"/>
                        </a:rPr>
                        <a:t>Going forward, we would be willing to extend XBRL reporting to the subsidiaries' and parent companies' reporting to local business registers (A)</a:t>
                      </a:r>
                    </a:p>
                  </a:txBody>
                  <a:tcPr marL="68580" marR="68580" marT="34290" marB="34290"/>
                </a:tc>
                <a:tc>
                  <a:txBody>
                    <a:bodyPr/>
                    <a:lstStyle/>
                    <a:p>
                      <a:pPr algn="r"/>
                      <a:r>
                        <a:rPr sz="900" b="0" i="0" u="none">
                          <a:solidFill>
                            <a:srgbClr val="333333"/>
                          </a:solidFill>
                          <a:latin typeface="Arial"/>
                        </a:rPr>
                        <a:t>1</a:t>
                      </a:r>
                    </a:p>
                  </a:txBody>
                  <a:tcPr marL="68580" marR="68580" marT="34290" marB="34290"/>
                </a:tc>
                <a:tc>
                  <a:txBody>
                    <a:bodyPr/>
                    <a:lstStyle/>
                    <a:p>
                      <a:pPr algn="r"/>
                      <a:r>
                        <a:rPr sz="900" b="0" i="0" u="none">
                          <a:solidFill>
                            <a:srgbClr val="333333"/>
                          </a:solidFill>
                          <a:latin typeface="Arial"/>
                        </a:rPr>
                        <a:t>20</a:t>
                      </a:r>
                    </a:p>
                  </a:txBody>
                  <a:tcPr marL="68580" marR="68580" marT="34290" marB="34290"/>
                </a:tc>
                <a:tc rowSpan="2">
                  <a:txBody>
                    <a:bodyPr/>
                    <a:lstStyle/>
                    <a:p>
                      <a:pPr algn="l"/>
                      <a:r>
                        <a:rPr sz="900" b="0" i="0" u="none">
                          <a:solidFill>
                            <a:srgbClr val="333333"/>
                          </a:solidFill>
                          <a:latin typeface="Arial"/>
                        </a:rPr>
                        <a:t>Going forward, we would </a:t>
                      </a:r>
                      <a:r>
                        <a:rPr lang="fi-FI" sz="900" b="0" i="0" u="none">
                          <a:solidFill>
                            <a:srgbClr val="333333"/>
                          </a:solidFill>
                          <a:latin typeface="Arial"/>
                        </a:rPr>
                        <a:t>not </a:t>
                      </a:r>
                      <a:r>
                        <a:rPr sz="900" b="0" i="0" u="none">
                          <a:solidFill>
                            <a:srgbClr val="333333"/>
                          </a:solidFill>
                          <a:latin typeface="Arial"/>
                        </a:rPr>
                        <a:t>be willing to extend XBRL reporting to the subsidiaries' and parent companies' reporting to local business registers (B)</a:t>
                      </a:r>
                    </a:p>
                  </a:txBody>
                  <a:tcPr marL="68580" marR="68580" marT="34290" marB="34290"/>
                </a:tc>
                <a:tc>
                  <a:txBody>
                    <a:bodyPr/>
                    <a:lstStyle/>
                    <a:p>
                      <a:pPr algn="r"/>
                      <a:r>
                        <a:rPr sz="900" b="0" i="0" u="none">
                          <a:solidFill>
                            <a:srgbClr val="333333"/>
                          </a:solidFill>
                          <a:latin typeface="Arial"/>
                        </a:rPr>
                        <a:t>21</a:t>
                      </a:r>
                    </a:p>
                  </a:txBody>
                  <a:tcPr marL="68580" marR="68580" marT="34290" marB="34290"/>
                </a:tc>
                <a:tc>
                  <a:txBody>
                    <a:bodyPr/>
                    <a:lstStyle/>
                    <a:p>
                      <a:pPr algn="r"/>
                      <a:r>
                        <a:rPr sz="900" b="0" i="0" u="none">
                          <a:solidFill>
                            <a:srgbClr val="333333"/>
                          </a:solidFill>
                          <a:latin typeface="Arial"/>
                        </a:rPr>
                        <a:t>2,0</a:t>
                      </a:r>
                    </a:p>
                  </a:txBody>
                  <a:tcPr marL="68580" marR="68580" marT="34290" marB="34290"/>
                </a:tc>
                <a:tc>
                  <a:txBody>
                    <a:bodyPr/>
                    <a:lstStyle/>
                    <a:p>
                      <a:pPr algn="r"/>
                      <a:r>
                        <a:rPr sz="900" b="0" i="0" u="none">
                          <a:solidFill>
                            <a:srgbClr val="333333"/>
                          </a:solidFill>
                          <a:latin typeface="Arial"/>
                        </a:rPr>
                        <a:t>2,0</a:t>
                      </a:r>
                    </a:p>
                  </a:txBody>
                  <a:tcPr marL="68580" marR="68580" marT="34290" marB="34290"/>
                </a:tc>
                <a:extLst>
                  <a:ext uri="{0D108BD9-81ED-4DB2-BD59-A6C34878D82A}">
                    <a16:rowId xmlns:a16="http://schemas.microsoft.com/office/drawing/2014/main" val="10005"/>
                  </a:ext>
                </a:extLst>
              </a:tr>
              <a:tr h="960120">
                <a:tc vMerge="1">
                  <a:txBody>
                    <a:bodyPr/>
                    <a:lstStyle/>
                    <a:p>
                      <a:pPr algn="ctr"/>
                      <a:endParaRPr b="0" i="0" u="none">
                        <a:latin typeface="Arial" pitchFamily="34" charset="0"/>
                      </a:endParaRPr>
                    </a:p>
                  </a:txBody>
                  <a:tcPr/>
                </a:tc>
                <a:tc>
                  <a:txBody>
                    <a:bodyPr/>
                    <a:lstStyle/>
                    <a:p>
                      <a:pPr algn="r"/>
                      <a:r>
                        <a:rPr sz="900" b="0" i="0" u="none">
                          <a:solidFill>
                            <a:srgbClr val="333333"/>
                          </a:solidFill>
                          <a:latin typeface="Arial"/>
                        </a:rPr>
                        <a:t>4,8%</a:t>
                      </a:r>
                    </a:p>
                  </a:txBody>
                  <a:tcPr marL="68580" marR="68580" marT="34290" marB="34290">
                    <a:solidFill>
                      <a:srgbClr val="EFEFEF"/>
                    </a:solidFill>
                  </a:tcPr>
                </a:tc>
                <a:tc>
                  <a:txBody>
                    <a:bodyPr/>
                    <a:lstStyle/>
                    <a:p>
                      <a:pPr algn="r"/>
                      <a:r>
                        <a:rPr sz="900" b="0" i="0" u="none">
                          <a:solidFill>
                            <a:srgbClr val="333333"/>
                          </a:solidFill>
                          <a:latin typeface="Arial"/>
                        </a:rPr>
                        <a:t>95,2%</a:t>
                      </a:r>
                    </a:p>
                  </a:txBody>
                  <a:tcPr marL="68580" marR="68580" marT="34290" marB="34290">
                    <a:solidFill>
                      <a:srgbClr val="EFEFEF"/>
                    </a:solidFill>
                  </a:tcPr>
                </a:tc>
                <a:tc vMerge="1">
                  <a:txBody>
                    <a:bodyPr/>
                    <a:lstStyle/>
                    <a:p>
                      <a:pPr algn="ctr"/>
                      <a:endParaRPr b="0" i="0" u="none">
                        <a:latin typeface="Arial" pitchFamily="34" charset="0"/>
                      </a:endParaRPr>
                    </a:p>
                  </a:txBody>
                  <a:tcPr/>
                </a:tc>
                <a:tc>
                  <a:txBody>
                    <a:bodyPr/>
                    <a:lstStyle/>
                    <a:p>
                      <a:pPr algn="ctr"/>
                      <a:endParaRPr sz="900" b="0" i="0" u="none">
                        <a:solidFill>
                          <a:srgbClr val="333333"/>
                        </a:solidFill>
                        <a:latin typeface="Arial"/>
                      </a:endParaRPr>
                    </a:p>
                  </a:txBody>
                  <a:tcPr marL="68580" marR="68580" marT="34290" marB="34290">
                    <a:solidFill>
                      <a:srgbClr val="EFEFEF"/>
                    </a:solidFill>
                  </a:tcPr>
                </a:tc>
                <a:tc>
                  <a:txBody>
                    <a:bodyPr/>
                    <a:lstStyle/>
                    <a:p>
                      <a:pPr algn="ctr"/>
                      <a:endParaRPr sz="900" b="0" i="0" u="none">
                        <a:solidFill>
                          <a:srgbClr val="333333"/>
                        </a:solidFill>
                        <a:latin typeface="Arial"/>
                      </a:endParaRPr>
                    </a:p>
                  </a:txBody>
                  <a:tcPr marL="68580" marR="68580" marT="34290" marB="34290">
                    <a:solidFill>
                      <a:srgbClr val="EFEFEF"/>
                    </a:solidFill>
                  </a:tcPr>
                </a:tc>
                <a:tc>
                  <a:txBody>
                    <a:bodyPr/>
                    <a:lstStyle/>
                    <a:p>
                      <a:pPr algn="ctr"/>
                      <a:endParaRPr sz="900" b="0" i="0" u="none">
                        <a:solidFill>
                          <a:srgbClr val="333333"/>
                        </a:solidFill>
                        <a:latin typeface="Arial"/>
                      </a:endParaRPr>
                    </a:p>
                  </a:txBody>
                  <a:tcPr marL="68580" marR="68580" marT="34290" marB="34290">
                    <a:solidFill>
                      <a:srgbClr val="EFEFEF"/>
                    </a:solidFill>
                  </a:tcPr>
                </a:tc>
                <a:extLst>
                  <a:ext uri="{0D108BD9-81ED-4DB2-BD59-A6C34878D82A}">
                    <a16:rowId xmlns:a16="http://schemas.microsoft.com/office/drawing/2014/main" val="10006"/>
                  </a:ext>
                </a:extLst>
              </a:tr>
            </a:tbl>
          </a:graphicData>
        </a:graphic>
      </p:graphicFrame>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New Table"/>
          <p:cNvGraphicFramePr>
            <a:graphicFrameLocks noGrp="1"/>
          </p:cNvGraphicFramePr>
          <p:nvPr/>
        </p:nvGraphicFramePr>
        <p:xfrm>
          <a:off x="190500" y="1047750"/>
          <a:ext cx="8762999" cy="2606040"/>
        </p:xfrm>
        <a:graphic>
          <a:graphicData uri="http://schemas.openxmlformats.org/drawingml/2006/table">
            <a:tbl>
              <a:tblPr firstRow="1" bandRow="1"/>
              <a:tblGrid>
                <a:gridCol w="1251857">
                  <a:extLst>
                    <a:ext uri="{9D8B030D-6E8A-4147-A177-3AD203B41FA5}">
                      <a16:colId xmlns:a16="http://schemas.microsoft.com/office/drawing/2014/main" val="20000"/>
                    </a:ext>
                  </a:extLst>
                </a:gridCol>
                <a:gridCol w="1251857">
                  <a:extLst>
                    <a:ext uri="{9D8B030D-6E8A-4147-A177-3AD203B41FA5}">
                      <a16:colId xmlns:a16="http://schemas.microsoft.com/office/drawing/2014/main" val="20001"/>
                    </a:ext>
                  </a:extLst>
                </a:gridCol>
                <a:gridCol w="1251857">
                  <a:extLst>
                    <a:ext uri="{9D8B030D-6E8A-4147-A177-3AD203B41FA5}">
                      <a16:colId xmlns:a16="http://schemas.microsoft.com/office/drawing/2014/main" val="20002"/>
                    </a:ext>
                  </a:extLst>
                </a:gridCol>
                <a:gridCol w="1251857">
                  <a:extLst>
                    <a:ext uri="{9D8B030D-6E8A-4147-A177-3AD203B41FA5}">
                      <a16:colId xmlns:a16="http://schemas.microsoft.com/office/drawing/2014/main" val="20003"/>
                    </a:ext>
                  </a:extLst>
                </a:gridCol>
                <a:gridCol w="1251857">
                  <a:extLst>
                    <a:ext uri="{9D8B030D-6E8A-4147-A177-3AD203B41FA5}">
                      <a16:colId xmlns:a16="http://schemas.microsoft.com/office/drawing/2014/main" val="20004"/>
                    </a:ext>
                  </a:extLst>
                </a:gridCol>
                <a:gridCol w="1251857">
                  <a:extLst>
                    <a:ext uri="{9D8B030D-6E8A-4147-A177-3AD203B41FA5}">
                      <a16:colId xmlns:a16="http://schemas.microsoft.com/office/drawing/2014/main" val="20005"/>
                    </a:ext>
                  </a:extLst>
                </a:gridCol>
                <a:gridCol w="1251857">
                  <a:extLst>
                    <a:ext uri="{9D8B030D-6E8A-4147-A177-3AD203B41FA5}">
                      <a16:colId xmlns:a16="http://schemas.microsoft.com/office/drawing/2014/main" val="20006"/>
                    </a:ext>
                  </a:extLst>
                </a:gridCol>
              </a:tblGrid>
              <a:tr h="205740">
                <a:tc>
                  <a:txBody>
                    <a:bodyPr/>
                    <a:lstStyle/>
                    <a:p>
                      <a:pPr algn="ctr"/>
                      <a:endParaRPr sz="900" b="1" i="0" u="none">
                        <a:solidFill>
                          <a:srgbClr val="333333"/>
                        </a:solidFill>
                        <a:latin typeface="Arial" pitchFamily="34" charset="0"/>
                      </a:endParaRPr>
                    </a:p>
                  </a:txBody>
                  <a:tcPr marL="68580" marR="68580" marT="34290" marB="34290">
                    <a:lnB w="25400">
                      <a:solidFill>
                        <a:srgbClr val="124456"/>
                      </a:solidFill>
                    </a:lnB>
                  </a:tcPr>
                </a:tc>
                <a:tc>
                  <a:txBody>
                    <a:bodyPr/>
                    <a:lstStyle/>
                    <a:p>
                      <a:pPr algn="r"/>
                      <a:r>
                        <a:rPr sz="900" b="1" i="0" u="none">
                          <a:solidFill>
                            <a:srgbClr val="333333"/>
                          </a:solidFill>
                          <a:latin typeface="Arial"/>
                        </a:rPr>
                        <a:t>Option (A)</a:t>
                      </a:r>
                    </a:p>
                  </a:txBody>
                  <a:tcPr marL="68580" marR="68580" marT="34290" marB="34290">
                    <a:lnB w="25400">
                      <a:solidFill>
                        <a:srgbClr val="124456"/>
                      </a:solidFill>
                    </a:lnB>
                  </a:tcPr>
                </a:tc>
                <a:tc>
                  <a:txBody>
                    <a:bodyPr/>
                    <a:lstStyle/>
                    <a:p>
                      <a:pPr algn="r"/>
                      <a:r>
                        <a:rPr sz="900" b="1" i="0" u="none">
                          <a:solidFill>
                            <a:srgbClr val="333333"/>
                          </a:solidFill>
                          <a:latin typeface="Arial"/>
                        </a:rPr>
                        <a:t>Option (B)</a:t>
                      </a:r>
                    </a:p>
                  </a:txBody>
                  <a:tcPr marL="68580" marR="68580" marT="34290" marB="34290">
                    <a:lnB w="25400">
                      <a:solidFill>
                        <a:srgbClr val="124456"/>
                      </a:solidFill>
                    </a:lnB>
                  </a:tcPr>
                </a:tc>
                <a:tc>
                  <a:txBody>
                    <a:bodyPr/>
                    <a:lstStyle/>
                    <a:p>
                      <a:pPr algn="ctr"/>
                      <a:endParaRPr sz="900" b="1" i="0" u="none">
                        <a:solidFill>
                          <a:srgbClr val="333333"/>
                        </a:solidFill>
                        <a:latin typeface="Arial" pitchFamily="34" charset="0"/>
                      </a:endParaRPr>
                    </a:p>
                  </a:txBody>
                  <a:tcPr marL="68580" marR="68580" marT="34290" marB="34290">
                    <a:lnB w="25400">
                      <a:solidFill>
                        <a:srgbClr val="124456"/>
                      </a:solidFill>
                    </a:lnB>
                  </a:tcPr>
                </a:tc>
                <a:tc>
                  <a:txBody>
                    <a:bodyPr/>
                    <a:lstStyle/>
                    <a:p>
                      <a:pPr algn="ctr"/>
                      <a:r>
                        <a:rPr sz="900" b="1" i="0" u="none">
                          <a:solidFill>
                            <a:srgbClr val="333333"/>
                          </a:solidFill>
                          <a:latin typeface="Arial"/>
                        </a:rPr>
                        <a:t>Yhteensä</a:t>
                      </a:r>
                    </a:p>
                  </a:txBody>
                  <a:tcPr marL="68580" marR="68580" marT="34290" marB="34290">
                    <a:lnB w="25400">
                      <a:solidFill>
                        <a:srgbClr val="124456"/>
                      </a:solidFill>
                    </a:lnB>
                  </a:tcPr>
                </a:tc>
                <a:tc>
                  <a:txBody>
                    <a:bodyPr/>
                    <a:lstStyle/>
                    <a:p>
                      <a:pPr algn="ctr"/>
                      <a:r>
                        <a:rPr sz="900" b="1" i="0" u="none">
                          <a:solidFill>
                            <a:srgbClr val="333333"/>
                          </a:solidFill>
                          <a:latin typeface="Arial"/>
                        </a:rPr>
                        <a:t>Keskiarvo</a:t>
                      </a:r>
                    </a:p>
                  </a:txBody>
                  <a:tcPr marL="68580" marR="68580" marT="34290" marB="34290">
                    <a:lnB w="25400">
                      <a:solidFill>
                        <a:srgbClr val="124456"/>
                      </a:solidFill>
                    </a:lnB>
                  </a:tcPr>
                </a:tc>
                <a:tc>
                  <a:txBody>
                    <a:bodyPr/>
                    <a:lstStyle/>
                    <a:p>
                      <a:pPr algn="ctr"/>
                      <a:r>
                        <a:rPr sz="900" b="1" i="0" u="none">
                          <a:solidFill>
                            <a:srgbClr val="333333"/>
                          </a:solidFill>
                          <a:latin typeface="Arial"/>
                        </a:rPr>
                        <a:t>Mediaani</a:t>
                      </a:r>
                    </a:p>
                  </a:txBody>
                  <a:tcPr marL="68580" marR="68580" marT="34290" marB="34290">
                    <a:lnB w="25400">
                      <a:solidFill>
                        <a:srgbClr val="124456"/>
                      </a:solidFill>
                    </a:lnB>
                  </a:tcPr>
                </a:tc>
                <a:extLst>
                  <a:ext uri="{0D108BD9-81ED-4DB2-BD59-A6C34878D82A}">
                    <a16:rowId xmlns:a16="http://schemas.microsoft.com/office/drawing/2014/main" val="10000"/>
                  </a:ext>
                </a:extLst>
              </a:tr>
              <a:tr h="205740">
                <a:tc rowSpan="2">
                  <a:txBody>
                    <a:bodyPr/>
                    <a:lstStyle/>
                    <a:p>
                      <a:pPr algn="r"/>
                      <a:r>
                        <a:rPr sz="900" b="0" i="0" u="none">
                          <a:solidFill>
                            <a:srgbClr val="333333"/>
                          </a:solidFill>
                          <a:latin typeface="Arial"/>
                        </a:rPr>
                        <a:t>Going forward, we would be willing to extend XBRL reporting to narrative reports (e.g., management report) (A)</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0</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24</a:t>
                      </a:r>
                    </a:p>
                  </a:txBody>
                  <a:tcPr marL="68580" marR="68580" marT="34290" marB="34290">
                    <a:lnT w="25400" cap="flat" cmpd="sng" algn="ctr">
                      <a:solidFill>
                        <a:srgbClr val="124456"/>
                      </a:solidFill>
                      <a:prstDash val="solid"/>
                      <a:round/>
                      <a:headEnd type="none" w="med" len="med"/>
                      <a:tailEnd type="none" w="med" len="med"/>
                    </a:lnT>
                  </a:tcPr>
                </a:tc>
                <a:tc rowSpan="2">
                  <a:txBody>
                    <a:bodyPr/>
                    <a:lstStyle/>
                    <a:p>
                      <a:pPr algn="l"/>
                      <a:r>
                        <a:rPr sz="900" b="0" i="0" u="none">
                          <a:solidFill>
                            <a:srgbClr val="333333"/>
                          </a:solidFill>
                          <a:latin typeface="Arial"/>
                        </a:rPr>
                        <a:t>Going forward, we would not be willing to extend XBRL reporting to narrative reports (e.g., management report) (B)</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24</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2,0</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2,0</a:t>
                      </a:r>
                    </a:p>
                  </a:txBody>
                  <a:tcPr marL="68580" marR="68580" marT="34290" marB="34290">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1"/>
                  </a:ext>
                </a:extLst>
              </a:tr>
              <a:tr h="822960">
                <a:tc vMerge="1">
                  <a:txBody>
                    <a:bodyPr/>
                    <a:lstStyle/>
                    <a:p>
                      <a:pPr algn="ctr"/>
                      <a:endParaRPr b="0" i="0" u="none">
                        <a:latin typeface="Arial" pitchFamily="34" charset="0"/>
                      </a:endParaRPr>
                    </a:p>
                  </a:txBody>
                  <a:tcPr/>
                </a:tc>
                <a:tc>
                  <a:txBody>
                    <a:bodyPr/>
                    <a:lstStyle/>
                    <a:p>
                      <a:pPr algn="r"/>
                      <a:r>
                        <a:rPr sz="900" b="0" i="0" u="none">
                          <a:solidFill>
                            <a:srgbClr val="333333"/>
                          </a:solidFill>
                          <a:latin typeface="Arial"/>
                        </a:rPr>
                        <a:t>0,0%</a:t>
                      </a:r>
                    </a:p>
                  </a:txBody>
                  <a:tcPr marL="68580" marR="68580" marT="34290" marB="34290">
                    <a:solidFill>
                      <a:srgbClr val="EFEFEF"/>
                    </a:solidFill>
                  </a:tcPr>
                </a:tc>
                <a:tc>
                  <a:txBody>
                    <a:bodyPr/>
                    <a:lstStyle/>
                    <a:p>
                      <a:pPr algn="r"/>
                      <a:r>
                        <a:rPr sz="900" b="0" i="0" u="none">
                          <a:solidFill>
                            <a:srgbClr val="333333"/>
                          </a:solidFill>
                          <a:latin typeface="Arial"/>
                        </a:rPr>
                        <a:t>100,0%</a:t>
                      </a:r>
                    </a:p>
                  </a:txBody>
                  <a:tcPr marL="68580" marR="68580" marT="34290" marB="34290">
                    <a:solidFill>
                      <a:srgbClr val="EFEFEF"/>
                    </a:solidFill>
                  </a:tcPr>
                </a:tc>
                <a:tc vMerge="1">
                  <a:txBody>
                    <a:bodyPr/>
                    <a:lstStyle/>
                    <a:p>
                      <a:pPr algn="ctr"/>
                      <a:endParaRPr b="0" i="0" u="none">
                        <a:latin typeface="Arial" pitchFamily="34" charset="0"/>
                      </a:endParaRPr>
                    </a:p>
                  </a:txBody>
                  <a:tcPr/>
                </a:tc>
                <a:tc>
                  <a:txBody>
                    <a:bodyPr/>
                    <a:lstStyle/>
                    <a:p>
                      <a:pPr algn="ctr"/>
                      <a:endParaRPr sz="900" b="0" i="0" u="none">
                        <a:solidFill>
                          <a:srgbClr val="333333"/>
                        </a:solidFill>
                        <a:latin typeface="Arial"/>
                      </a:endParaRPr>
                    </a:p>
                  </a:txBody>
                  <a:tcPr marL="68580" marR="68580" marT="34290" marB="34290">
                    <a:solidFill>
                      <a:srgbClr val="EFEFEF"/>
                    </a:solidFill>
                  </a:tcPr>
                </a:tc>
                <a:tc>
                  <a:txBody>
                    <a:bodyPr/>
                    <a:lstStyle/>
                    <a:p>
                      <a:pPr algn="ctr"/>
                      <a:endParaRPr sz="900" b="0" i="0" u="none">
                        <a:solidFill>
                          <a:srgbClr val="333333"/>
                        </a:solidFill>
                        <a:latin typeface="Arial"/>
                      </a:endParaRPr>
                    </a:p>
                  </a:txBody>
                  <a:tcPr marL="68580" marR="68580" marT="34290" marB="34290">
                    <a:solidFill>
                      <a:srgbClr val="EFEFEF"/>
                    </a:solidFill>
                  </a:tcPr>
                </a:tc>
                <a:tc>
                  <a:txBody>
                    <a:bodyPr/>
                    <a:lstStyle/>
                    <a:p>
                      <a:pPr algn="ctr"/>
                      <a:endParaRPr sz="900" b="0" i="0" u="none">
                        <a:solidFill>
                          <a:srgbClr val="333333"/>
                        </a:solidFill>
                        <a:latin typeface="Arial"/>
                      </a:endParaRPr>
                    </a:p>
                  </a:txBody>
                  <a:tcPr marL="68580" marR="68580" marT="34290" marB="34290">
                    <a:solidFill>
                      <a:srgbClr val="EFEFEF"/>
                    </a:solidFill>
                  </a:tcPr>
                </a:tc>
                <a:extLst>
                  <a:ext uri="{0D108BD9-81ED-4DB2-BD59-A6C34878D82A}">
                    <a16:rowId xmlns:a16="http://schemas.microsoft.com/office/drawing/2014/main" val="10002"/>
                  </a:ext>
                </a:extLst>
              </a:tr>
              <a:tr h="205740">
                <a:tc rowSpan="2">
                  <a:txBody>
                    <a:bodyPr/>
                    <a:lstStyle/>
                    <a:p>
                      <a:pPr algn="r"/>
                      <a:r>
                        <a:rPr sz="900" b="0" i="0" u="none">
                          <a:solidFill>
                            <a:srgbClr val="333333"/>
                          </a:solidFill>
                          <a:latin typeface="Arial"/>
                        </a:rPr>
                        <a:t>Going forward, we would be willing to extend XBRL reporting to ESG (Environmental, Social, and Governance) reports (A)</a:t>
                      </a:r>
                    </a:p>
                  </a:txBody>
                  <a:tcPr marL="68580" marR="68580" marT="34290" marB="34290"/>
                </a:tc>
                <a:tc>
                  <a:txBody>
                    <a:bodyPr/>
                    <a:lstStyle/>
                    <a:p>
                      <a:pPr algn="r"/>
                      <a:r>
                        <a:rPr sz="900" b="0" i="0" u="none">
                          <a:solidFill>
                            <a:srgbClr val="333333"/>
                          </a:solidFill>
                          <a:latin typeface="Arial"/>
                        </a:rPr>
                        <a:t>4</a:t>
                      </a:r>
                    </a:p>
                  </a:txBody>
                  <a:tcPr marL="68580" marR="68580" marT="34290" marB="34290"/>
                </a:tc>
                <a:tc>
                  <a:txBody>
                    <a:bodyPr/>
                    <a:lstStyle/>
                    <a:p>
                      <a:pPr algn="r"/>
                      <a:r>
                        <a:rPr sz="900" b="0" i="0" u="none">
                          <a:solidFill>
                            <a:srgbClr val="333333"/>
                          </a:solidFill>
                          <a:latin typeface="Arial"/>
                        </a:rPr>
                        <a:t>21</a:t>
                      </a:r>
                    </a:p>
                  </a:txBody>
                  <a:tcPr marL="68580" marR="68580" marT="34290" marB="34290"/>
                </a:tc>
                <a:tc rowSpan="2">
                  <a:txBody>
                    <a:bodyPr/>
                    <a:lstStyle/>
                    <a:p>
                      <a:pPr algn="l"/>
                      <a:r>
                        <a:rPr sz="900" b="0" i="0" u="none">
                          <a:solidFill>
                            <a:srgbClr val="333333"/>
                          </a:solidFill>
                          <a:latin typeface="Arial"/>
                        </a:rPr>
                        <a:t>Going forward, we would not be willing to extend XBRL reporting to ESG (Environmental, Social, and Governance) reports (B)</a:t>
                      </a:r>
                    </a:p>
                  </a:txBody>
                  <a:tcPr marL="68580" marR="68580" marT="34290" marB="34290"/>
                </a:tc>
                <a:tc>
                  <a:txBody>
                    <a:bodyPr/>
                    <a:lstStyle/>
                    <a:p>
                      <a:pPr algn="r"/>
                      <a:r>
                        <a:rPr sz="900" b="0" i="0" u="none">
                          <a:solidFill>
                            <a:srgbClr val="333333"/>
                          </a:solidFill>
                          <a:latin typeface="Arial"/>
                        </a:rPr>
                        <a:t>25</a:t>
                      </a:r>
                    </a:p>
                  </a:txBody>
                  <a:tcPr marL="68580" marR="68580" marT="34290" marB="34290"/>
                </a:tc>
                <a:tc>
                  <a:txBody>
                    <a:bodyPr/>
                    <a:lstStyle/>
                    <a:p>
                      <a:pPr algn="r"/>
                      <a:r>
                        <a:rPr sz="900" b="0" i="0" u="none">
                          <a:solidFill>
                            <a:srgbClr val="333333"/>
                          </a:solidFill>
                          <a:latin typeface="Arial"/>
                        </a:rPr>
                        <a:t>1,8</a:t>
                      </a:r>
                    </a:p>
                  </a:txBody>
                  <a:tcPr marL="68580" marR="68580" marT="34290" marB="34290"/>
                </a:tc>
                <a:tc>
                  <a:txBody>
                    <a:bodyPr/>
                    <a:lstStyle/>
                    <a:p>
                      <a:pPr algn="r"/>
                      <a:r>
                        <a:rPr sz="900" b="0" i="0" u="none">
                          <a:solidFill>
                            <a:srgbClr val="333333"/>
                          </a:solidFill>
                          <a:latin typeface="Arial"/>
                        </a:rPr>
                        <a:t>2,0</a:t>
                      </a:r>
                    </a:p>
                  </a:txBody>
                  <a:tcPr marL="68580" marR="68580" marT="34290" marB="34290"/>
                </a:tc>
                <a:extLst>
                  <a:ext uri="{0D108BD9-81ED-4DB2-BD59-A6C34878D82A}">
                    <a16:rowId xmlns:a16="http://schemas.microsoft.com/office/drawing/2014/main" val="10003"/>
                  </a:ext>
                </a:extLst>
              </a:tr>
              <a:tr h="960120">
                <a:tc vMerge="1">
                  <a:txBody>
                    <a:bodyPr/>
                    <a:lstStyle/>
                    <a:p>
                      <a:pPr algn="ctr"/>
                      <a:endParaRPr b="0" i="0" u="none">
                        <a:latin typeface="Arial" pitchFamily="34" charset="0"/>
                      </a:endParaRPr>
                    </a:p>
                  </a:txBody>
                  <a:tcPr/>
                </a:tc>
                <a:tc>
                  <a:txBody>
                    <a:bodyPr/>
                    <a:lstStyle/>
                    <a:p>
                      <a:pPr algn="r"/>
                      <a:r>
                        <a:rPr sz="900" b="0" i="0" u="none">
                          <a:solidFill>
                            <a:srgbClr val="333333"/>
                          </a:solidFill>
                          <a:latin typeface="Arial"/>
                        </a:rPr>
                        <a:t>16,0%</a:t>
                      </a:r>
                    </a:p>
                  </a:txBody>
                  <a:tcPr marL="68580" marR="68580" marT="34290" marB="34290">
                    <a:solidFill>
                      <a:srgbClr val="EFEFEF"/>
                    </a:solidFill>
                  </a:tcPr>
                </a:tc>
                <a:tc>
                  <a:txBody>
                    <a:bodyPr/>
                    <a:lstStyle/>
                    <a:p>
                      <a:pPr algn="r"/>
                      <a:r>
                        <a:rPr sz="900" b="0" i="0" u="none">
                          <a:solidFill>
                            <a:srgbClr val="333333"/>
                          </a:solidFill>
                          <a:latin typeface="Arial"/>
                        </a:rPr>
                        <a:t>84,0%</a:t>
                      </a:r>
                    </a:p>
                  </a:txBody>
                  <a:tcPr marL="68580" marR="68580" marT="34290" marB="34290">
                    <a:solidFill>
                      <a:srgbClr val="EFEFEF"/>
                    </a:solidFill>
                  </a:tcPr>
                </a:tc>
                <a:tc vMerge="1">
                  <a:txBody>
                    <a:bodyPr/>
                    <a:lstStyle/>
                    <a:p>
                      <a:pPr algn="ctr"/>
                      <a:endParaRPr b="0" i="0" u="none">
                        <a:latin typeface="Arial" pitchFamily="34" charset="0"/>
                      </a:endParaRPr>
                    </a:p>
                  </a:txBody>
                  <a:tcPr/>
                </a:tc>
                <a:tc>
                  <a:txBody>
                    <a:bodyPr/>
                    <a:lstStyle/>
                    <a:p>
                      <a:pPr algn="ctr"/>
                      <a:endParaRPr sz="900" b="0" i="0" u="none">
                        <a:solidFill>
                          <a:srgbClr val="333333"/>
                        </a:solidFill>
                        <a:latin typeface="Arial"/>
                      </a:endParaRPr>
                    </a:p>
                  </a:txBody>
                  <a:tcPr marL="68580" marR="68580" marT="34290" marB="34290">
                    <a:solidFill>
                      <a:srgbClr val="EFEFEF"/>
                    </a:solidFill>
                  </a:tcPr>
                </a:tc>
                <a:tc>
                  <a:txBody>
                    <a:bodyPr/>
                    <a:lstStyle/>
                    <a:p>
                      <a:pPr algn="ctr"/>
                      <a:endParaRPr sz="900" b="0" i="0" u="none">
                        <a:solidFill>
                          <a:srgbClr val="333333"/>
                        </a:solidFill>
                        <a:latin typeface="Arial"/>
                      </a:endParaRPr>
                    </a:p>
                  </a:txBody>
                  <a:tcPr marL="68580" marR="68580" marT="34290" marB="34290">
                    <a:solidFill>
                      <a:srgbClr val="EFEFEF"/>
                    </a:solidFill>
                  </a:tcPr>
                </a:tc>
                <a:tc>
                  <a:txBody>
                    <a:bodyPr/>
                    <a:lstStyle/>
                    <a:p>
                      <a:pPr algn="ctr"/>
                      <a:endParaRPr sz="900" b="0" i="0" u="none">
                        <a:solidFill>
                          <a:srgbClr val="333333"/>
                        </a:solidFill>
                        <a:latin typeface="Arial"/>
                      </a:endParaRPr>
                    </a:p>
                  </a:txBody>
                  <a:tcPr marL="68580" marR="68580" marT="34290" marB="34290">
                    <a:solidFill>
                      <a:srgbClr val="EFEFEF"/>
                    </a:solidFill>
                  </a:tcPr>
                </a:tc>
                <a:extLst>
                  <a:ext uri="{0D108BD9-81ED-4DB2-BD59-A6C34878D82A}">
                    <a16:rowId xmlns:a16="http://schemas.microsoft.com/office/drawing/2014/main" val="10004"/>
                  </a:ext>
                </a:extLst>
              </a:tr>
              <a:tr h="205740">
                <a:tc>
                  <a:txBody>
                    <a:bodyPr/>
                    <a:lstStyle/>
                    <a:p>
                      <a:pPr algn="r"/>
                      <a:r>
                        <a:rPr sz="900" b="1" i="0" u="none">
                          <a:solidFill>
                            <a:srgbClr val="333333"/>
                          </a:solidFill>
                          <a:latin typeface="Arial"/>
                        </a:rPr>
                        <a:t>Yhteensä</a:t>
                      </a:r>
                    </a:p>
                  </a:txBody>
                  <a:tcPr marL="68580" marR="68580" marT="34290" marB="34290"/>
                </a:tc>
                <a:tc>
                  <a:txBody>
                    <a:bodyPr/>
                    <a:lstStyle/>
                    <a:p>
                      <a:pPr algn="r"/>
                      <a:r>
                        <a:rPr sz="900" b="1" i="0" u="none">
                          <a:solidFill>
                            <a:srgbClr val="333333"/>
                          </a:solidFill>
                          <a:latin typeface="Arial"/>
                        </a:rPr>
                        <a:t>21</a:t>
                      </a:r>
                    </a:p>
                  </a:txBody>
                  <a:tcPr marL="68580" marR="68580" marT="34290" marB="34290"/>
                </a:tc>
                <a:tc>
                  <a:txBody>
                    <a:bodyPr/>
                    <a:lstStyle/>
                    <a:p>
                      <a:pPr algn="r"/>
                      <a:r>
                        <a:rPr sz="900" b="1" i="0" u="none">
                          <a:solidFill>
                            <a:srgbClr val="333333"/>
                          </a:solidFill>
                          <a:latin typeface="Arial"/>
                        </a:rPr>
                        <a:t>173</a:t>
                      </a:r>
                    </a:p>
                  </a:txBody>
                  <a:tcPr marL="68580" marR="68580" marT="34290" marB="34290"/>
                </a:tc>
                <a:tc>
                  <a:txBody>
                    <a:bodyPr/>
                    <a:lstStyle/>
                    <a:p>
                      <a:pPr algn="ctr"/>
                      <a:endParaRPr sz="900" b="1" i="0" u="none">
                        <a:solidFill>
                          <a:srgbClr val="333333"/>
                        </a:solidFill>
                        <a:latin typeface="Arial" pitchFamily="34" charset="0"/>
                      </a:endParaRPr>
                    </a:p>
                  </a:txBody>
                  <a:tcPr marL="68580" marR="68580" marT="34290" marB="34290"/>
                </a:tc>
                <a:tc>
                  <a:txBody>
                    <a:bodyPr/>
                    <a:lstStyle/>
                    <a:p>
                      <a:pPr algn="r"/>
                      <a:r>
                        <a:rPr sz="900" b="1" i="0" u="none">
                          <a:solidFill>
                            <a:srgbClr val="333333"/>
                          </a:solidFill>
                          <a:latin typeface="Arial"/>
                        </a:rPr>
                        <a:t>194</a:t>
                      </a:r>
                    </a:p>
                  </a:txBody>
                  <a:tcPr marL="68580" marR="68580" marT="34290" marB="34290"/>
                </a:tc>
                <a:tc>
                  <a:txBody>
                    <a:bodyPr/>
                    <a:lstStyle/>
                    <a:p>
                      <a:pPr algn="r"/>
                      <a:r>
                        <a:rPr sz="900" b="1" i="0" u="none">
                          <a:solidFill>
                            <a:srgbClr val="333333"/>
                          </a:solidFill>
                          <a:latin typeface="Arial"/>
                        </a:rPr>
                        <a:t>1,9</a:t>
                      </a:r>
                    </a:p>
                  </a:txBody>
                  <a:tcPr marL="68580" marR="68580" marT="34290" marB="34290"/>
                </a:tc>
                <a:tc>
                  <a:txBody>
                    <a:bodyPr/>
                    <a:lstStyle/>
                    <a:p>
                      <a:pPr algn="r"/>
                      <a:r>
                        <a:rPr sz="900" b="1" i="0" u="none">
                          <a:solidFill>
                            <a:srgbClr val="333333"/>
                          </a:solidFill>
                          <a:latin typeface="Arial"/>
                        </a:rPr>
                        <a:t>2,0</a:t>
                      </a:r>
                    </a:p>
                  </a:txBody>
                  <a:tcPr marL="68580" marR="68580" marT="34290" marB="34290"/>
                </a:tc>
                <a:extLst>
                  <a:ext uri="{0D108BD9-81ED-4DB2-BD59-A6C34878D82A}">
                    <a16:rowId xmlns:a16="http://schemas.microsoft.com/office/drawing/2014/main" val="10005"/>
                  </a:ext>
                </a:extLst>
              </a:tr>
            </a:tbl>
          </a:graphicData>
        </a:graphic>
      </p:graphicFrame>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90500" y="1047750"/>
            <a:ext cx="8763000" cy="323165"/>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050" b="1">
                <a:latin typeface="Arial" pitchFamily="34" charset="0"/>
              </a:rPr>
              <a:t>6. Please indicate how you implemented the ESEF financial reporting requirements (for potentially unclear vocabulary, consult e.g. https://www.xbrl.org/the-standard/how/getting-started-for-business/)</a:t>
            </a:r>
          </a:p>
        </p:txBody>
      </p:sp>
      <p:sp>
        <p:nvSpPr>
          <p:cNvPr id="3" name="New shape"/>
          <p:cNvSpPr/>
          <p:nvPr/>
        </p:nvSpPr>
        <p:spPr>
          <a:xfrm>
            <a:off x="190500" y="1510666"/>
            <a:ext cx="8763000" cy="138499"/>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lang="fi-FI" sz="900">
                <a:latin typeface="Arial"/>
              </a:rPr>
              <a:t>Number of respondents</a:t>
            </a:r>
            <a:r>
              <a:rPr sz="900">
                <a:latin typeface="Arial"/>
              </a:rPr>
              <a:t>: 26</a:t>
            </a:r>
          </a:p>
        </p:txBody>
      </p:sp>
      <p:graphicFrame>
        <p:nvGraphicFramePr>
          <p:cNvPr id="4" name="ChartObject"/>
          <p:cNvGraphicFramePr/>
          <p:nvPr/>
        </p:nvGraphicFramePr>
        <p:xfrm>
          <a:off x="190500" y="1790700"/>
          <a:ext cx="6191250" cy="38100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a:extLst>
              <a:ext uri="{FF2B5EF4-FFF2-40B4-BE49-F238E27FC236}">
                <a16:creationId xmlns:a16="http://schemas.microsoft.com/office/drawing/2014/main" id="{D2FF6F6E-9DFF-A04C-8A88-A0781D525BAC}"/>
              </a:ext>
            </a:extLst>
          </p:cNvPr>
          <p:cNvSpPr/>
          <p:nvPr/>
        </p:nvSpPr>
        <p:spPr>
          <a:xfrm>
            <a:off x="6086732" y="2343114"/>
            <a:ext cx="2880320" cy="1015663"/>
          </a:xfrm>
          <a:prstGeom prst="rect">
            <a:avLst/>
          </a:prstGeom>
        </p:spPr>
        <p:txBody>
          <a:bodyPr wrap="square">
            <a:spAutoFit/>
          </a:bodyPr>
          <a:lstStyle/>
          <a:p>
            <a:pPr algn="ctr"/>
            <a:r>
              <a:rPr lang="en-GB" sz="1200">
                <a:latin typeface="Arial" panose="020B0604020202020204" pitchFamily="34" charset="0"/>
                <a:cs typeface="Arial" panose="020B0604020202020204" pitchFamily="34" charset="0"/>
              </a:rPr>
              <a:t>We relied on outsourcing service provider’s competencies on the ESEF reporting requirements (e.g. xHTML and knowledge on iXBRL taxonomies) (B)</a:t>
            </a:r>
            <a:endParaRPr lang="en-US" sz="1200">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CB48162C-34D8-714B-9197-0B09C8E0DF0B}"/>
              </a:ext>
            </a:extLst>
          </p:cNvPr>
          <p:cNvSpPr/>
          <p:nvPr/>
        </p:nvSpPr>
        <p:spPr>
          <a:xfrm>
            <a:off x="6086732" y="3911191"/>
            <a:ext cx="2880320" cy="646331"/>
          </a:xfrm>
          <a:prstGeom prst="rect">
            <a:avLst/>
          </a:prstGeom>
        </p:spPr>
        <p:txBody>
          <a:bodyPr wrap="square">
            <a:spAutoFit/>
          </a:bodyPr>
          <a:lstStyle/>
          <a:p>
            <a:pPr algn="ctr"/>
            <a:r>
              <a:rPr lang="en-GB" sz="1200">
                <a:latin typeface="Arial" panose="020B0604020202020204" pitchFamily="34" charset="0"/>
                <a:cs typeface="Arial" panose="020B0604020202020204" pitchFamily="34" charset="0"/>
              </a:rPr>
              <a:t>We outsourced the tagging of our financial statements to the ESEF taxonomy (B)</a:t>
            </a:r>
            <a:endParaRPr lang="en-US" sz="1200">
              <a:latin typeface="Arial" panose="020B0604020202020204" pitchFamily="34" charset="0"/>
              <a:cs typeface="Arial" panose="020B0604020202020204" pitchFamily="34" charset="0"/>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90500" y="1047750"/>
            <a:ext cx="8763000" cy="323165"/>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050" b="1">
                <a:latin typeface="Arial" pitchFamily="34" charset="0"/>
              </a:rPr>
              <a:t>6. Please indicate how you implemented the ESEF financial reporting requirements (for potentially unclear vocabulary, consult e.g. https://www.xbrl.org/the-standard/how/getting-started-for-business/)</a:t>
            </a:r>
          </a:p>
        </p:txBody>
      </p:sp>
      <p:sp>
        <p:nvSpPr>
          <p:cNvPr id="3" name="New shape"/>
          <p:cNvSpPr/>
          <p:nvPr/>
        </p:nvSpPr>
        <p:spPr>
          <a:xfrm>
            <a:off x="190500" y="1510666"/>
            <a:ext cx="8763000" cy="138499"/>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lang="fi-FI" sz="900">
                <a:latin typeface="Arial"/>
              </a:rPr>
              <a:t>Number of respondents</a:t>
            </a:r>
            <a:r>
              <a:rPr sz="900">
                <a:latin typeface="Arial"/>
              </a:rPr>
              <a:t>: 26</a:t>
            </a:r>
          </a:p>
        </p:txBody>
      </p:sp>
      <p:graphicFrame>
        <p:nvGraphicFramePr>
          <p:cNvPr id="4" name="New Table"/>
          <p:cNvGraphicFramePr>
            <a:graphicFrameLocks noGrp="1"/>
          </p:cNvGraphicFramePr>
          <p:nvPr/>
        </p:nvGraphicFramePr>
        <p:xfrm>
          <a:off x="190500" y="1790700"/>
          <a:ext cx="8763000" cy="2880360"/>
        </p:xfrm>
        <a:graphic>
          <a:graphicData uri="http://schemas.openxmlformats.org/drawingml/2006/table">
            <a:tbl>
              <a:tblPr firstRow="1" bandRow="1"/>
              <a:tblGrid>
                <a:gridCol w="1095375">
                  <a:extLst>
                    <a:ext uri="{9D8B030D-6E8A-4147-A177-3AD203B41FA5}">
                      <a16:colId xmlns:a16="http://schemas.microsoft.com/office/drawing/2014/main" val="20000"/>
                    </a:ext>
                  </a:extLst>
                </a:gridCol>
                <a:gridCol w="1095375">
                  <a:extLst>
                    <a:ext uri="{9D8B030D-6E8A-4147-A177-3AD203B41FA5}">
                      <a16:colId xmlns:a16="http://schemas.microsoft.com/office/drawing/2014/main" val="20001"/>
                    </a:ext>
                  </a:extLst>
                </a:gridCol>
                <a:gridCol w="1095375">
                  <a:extLst>
                    <a:ext uri="{9D8B030D-6E8A-4147-A177-3AD203B41FA5}">
                      <a16:colId xmlns:a16="http://schemas.microsoft.com/office/drawing/2014/main" val="20002"/>
                    </a:ext>
                  </a:extLst>
                </a:gridCol>
                <a:gridCol w="1095375">
                  <a:extLst>
                    <a:ext uri="{9D8B030D-6E8A-4147-A177-3AD203B41FA5}">
                      <a16:colId xmlns:a16="http://schemas.microsoft.com/office/drawing/2014/main" val="20003"/>
                    </a:ext>
                  </a:extLst>
                </a:gridCol>
                <a:gridCol w="1095375">
                  <a:extLst>
                    <a:ext uri="{9D8B030D-6E8A-4147-A177-3AD203B41FA5}">
                      <a16:colId xmlns:a16="http://schemas.microsoft.com/office/drawing/2014/main" val="20004"/>
                    </a:ext>
                  </a:extLst>
                </a:gridCol>
                <a:gridCol w="1095375">
                  <a:extLst>
                    <a:ext uri="{9D8B030D-6E8A-4147-A177-3AD203B41FA5}">
                      <a16:colId xmlns:a16="http://schemas.microsoft.com/office/drawing/2014/main" val="20005"/>
                    </a:ext>
                  </a:extLst>
                </a:gridCol>
                <a:gridCol w="1095375">
                  <a:extLst>
                    <a:ext uri="{9D8B030D-6E8A-4147-A177-3AD203B41FA5}">
                      <a16:colId xmlns:a16="http://schemas.microsoft.com/office/drawing/2014/main" val="20006"/>
                    </a:ext>
                  </a:extLst>
                </a:gridCol>
                <a:gridCol w="1095375">
                  <a:extLst>
                    <a:ext uri="{9D8B030D-6E8A-4147-A177-3AD203B41FA5}">
                      <a16:colId xmlns:a16="http://schemas.microsoft.com/office/drawing/2014/main" val="20007"/>
                    </a:ext>
                  </a:extLst>
                </a:gridCol>
              </a:tblGrid>
              <a:tr h="205740">
                <a:tc>
                  <a:txBody>
                    <a:bodyPr/>
                    <a:lstStyle/>
                    <a:p>
                      <a:pPr algn="ctr"/>
                      <a:endParaRPr sz="900" b="1" i="0" u="none">
                        <a:solidFill>
                          <a:srgbClr val="333333"/>
                        </a:solidFill>
                        <a:latin typeface="Arial" pitchFamily="34" charset="0"/>
                      </a:endParaRPr>
                    </a:p>
                  </a:txBody>
                  <a:tcPr marL="68580" marR="68580" marT="34290" marB="34290">
                    <a:lnB w="25400">
                      <a:solidFill>
                        <a:srgbClr val="124456"/>
                      </a:solidFill>
                    </a:lnB>
                  </a:tcPr>
                </a:tc>
                <a:tc>
                  <a:txBody>
                    <a:bodyPr/>
                    <a:lstStyle/>
                    <a:p>
                      <a:pPr algn="r"/>
                      <a:r>
                        <a:rPr sz="900" b="1" i="0" u="none">
                          <a:solidFill>
                            <a:srgbClr val="333333"/>
                          </a:solidFill>
                          <a:latin typeface="Arial"/>
                        </a:rPr>
                        <a:t>Option (A)</a:t>
                      </a:r>
                    </a:p>
                  </a:txBody>
                  <a:tcPr marL="68580" marR="68580" marT="34290" marB="34290">
                    <a:lnB w="25400">
                      <a:solidFill>
                        <a:srgbClr val="124456"/>
                      </a:solidFill>
                    </a:lnB>
                  </a:tcPr>
                </a:tc>
                <a:tc>
                  <a:txBody>
                    <a:bodyPr/>
                    <a:lstStyle/>
                    <a:p>
                      <a:pPr algn="r"/>
                      <a:r>
                        <a:rPr sz="900" b="1" i="0" u="none">
                          <a:solidFill>
                            <a:srgbClr val="333333"/>
                          </a:solidFill>
                          <a:latin typeface="Arial"/>
                        </a:rPr>
                        <a:t>Hybrid</a:t>
                      </a:r>
                    </a:p>
                  </a:txBody>
                  <a:tcPr marL="68580" marR="68580" marT="34290" marB="34290">
                    <a:lnB w="25400">
                      <a:solidFill>
                        <a:srgbClr val="124456"/>
                      </a:solidFill>
                    </a:lnB>
                  </a:tcPr>
                </a:tc>
                <a:tc>
                  <a:txBody>
                    <a:bodyPr/>
                    <a:lstStyle/>
                    <a:p>
                      <a:pPr algn="r"/>
                      <a:r>
                        <a:rPr sz="900" b="1" i="0" u="none">
                          <a:solidFill>
                            <a:srgbClr val="333333"/>
                          </a:solidFill>
                          <a:latin typeface="Arial"/>
                        </a:rPr>
                        <a:t>Option (B)</a:t>
                      </a:r>
                    </a:p>
                  </a:txBody>
                  <a:tcPr marL="68580" marR="68580" marT="34290" marB="34290">
                    <a:lnB w="25400">
                      <a:solidFill>
                        <a:srgbClr val="124456"/>
                      </a:solidFill>
                    </a:lnB>
                  </a:tcPr>
                </a:tc>
                <a:tc>
                  <a:txBody>
                    <a:bodyPr/>
                    <a:lstStyle/>
                    <a:p>
                      <a:pPr algn="ctr"/>
                      <a:endParaRPr sz="900" b="1" i="0" u="none">
                        <a:solidFill>
                          <a:srgbClr val="333333"/>
                        </a:solidFill>
                        <a:latin typeface="Arial" pitchFamily="34" charset="0"/>
                      </a:endParaRPr>
                    </a:p>
                  </a:txBody>
                  <a:tcPr marL="68580" marR="68580" marT="34290" marB="34290">
                    <a:lnB w="25400">
                      <a:solidFill>
                        <a:srgbClr val="124456"/>
                      </a:solidFill>
                    </a:lnB>
                  </a:tcPr>
                </a:tc>
                <a:tc>
                  <a:txBody>
                    <a:bodyPr/>
                    <a:lstStyle/>
                    <a:p>
                      <a:pPr algn="ctr"/>
                      <a:r>
                        <a:rPr sz="900" b="1" i="0" u="none">
                          <a:solidFill>
                            <a:srgbClr val="333333"/>
                          </a:solidFill>
                          <a:latin typeface="Arial"/>
                        </a:rPr>
                        <a:t>Yhteensä</a:t>
                      </a:r>
                    </a:p>
                  </a:txBody>
                  <a:tcPr marL="68580" marR="68580" marT="34290" marB="34290">
                    <a:lnB w="25400">
                      <a:solidFill>
                        <a:srgbClr val="124456"/>
                      </a:solidFill>
                    </a:lnB>
                  </a:tcPr>
                </a:tc>
                <a:tc>
                  <a:txBody>
                    <a:bodyPr/>
                    <a:lstStyle/>
                    <a:p>
                      <a:pPr algn="ctr"/>
                      <a:r>
                        <a:rPr sz="900" b="1" i="0" u="none">
                          <a:solidFill>
                            <a:srgbClr val="333333"/>
                          </a:solidFill>
                          <a:latin typeface="Arial"/>
                        </a:rPr>
                        <a:t>Keskiarvo</a:t>
                      </a:r>
                    </a:p>
                  </a:txBody>
                  <a:tcPr marL="68580" marR="68580" marT="34290" marB="34290">
                    <a:lnB w="25400">
                      <a:solidFill>
                        <a:srgbClr val="124456"/>
                      </a:solidFill>
                    </a:lnB>
                  </a:tcPr>
                </a:tc>
                <a:tc>
                  <a:txBody>
                    <a:bodyPr/>
                    <a:lstStyle/>
                    <a:p>
                      <a:pPr algn="ctr"/>
                      <a:r>
                        <a:rPr sz="900" b="1" i="0" u="none">
                          <a:solidFill>
                            <a:srgbClr val="333333"/>
                          </a:solidFill>
                          <a:latin typeface="Arial"/>
                        </a:rPr>
                        <a:t>Mediaani</a:t>
                      </a:r>
                    </a:p>
                  </a:txBody>
                  <a:tcPr marL="68580" marR="68580" marT="34290" marB="34290">
                    <a:lnB w="25400">
                      <a:solidFill>
                        <a:srgbClr val="124456"/>
                      </a:solidFill>
                    </a:lnB>
                  </a:tcPr>
                </a:tc>
                <a:extLst>
                  <a:ext uri="{0D108BD9-81ED-4DB2-BD59-A6C34878D82A}">
                    <a16:rowId xmlns:a16="http://schemas.microsoft.com/office/drawing/2014/main" val="10000"/>
                  </a:ext>
                </a:extLst>
              </a:tr>
              <a:tr h="205740">
                <a:tc rowSpan="2">
                  <a:txBody>
                    <a:bodyPr/>
                    <a:lstStyle/>
                    <a:p>
                      <a:pPr algn="r"/>
                      <a:r>
                        <a:rPr sz="900" b="0" i="0" u="none">
                          <a:solidFill>
                            <a:srgbClr val="333333"/>
                          </a:solidFill>
                          <a:latin typeface="Arial"/>
                        </a:rPr>
                        <a:t>We developed and accrued competencies regarding the ESEF reporting requirements in-house (e.g. xHTML and knowledge on iXBRL taxonomies) (A)</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4</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14</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8</a:t>
                      </a:r>
                    </a:p>
                  </a:txBody>
                  <a:tcPr marL="68580" marR="68580" marT="34290" marB="34290">
                    <a:lnT w="25400" cap="flat" cmpd="sng" algn="ctr">
                      <a:solidFill>
                        <a:srgbClr val="124456"/>
                      </a:solidFill>
                      <a:prstDash val="solid"/>
                      <a:round/>
                      <a:headEnd type="none" w="med" len="med"/>
                      <a:tailEnd type="none" w="med" len="med"/>
                    </a:lnT>
                  </a:tcPr>
                </a:tc>
                <a:tc rowSpan="2">
                  <a:txBody>
                    <a:bodyPr/>
                    <a:lstStyle/>
                    <a:p>
                      <a:pPr algn="l"/>
                      <a:r>
                        <a:rPr sz="900" b="0" i="0" u="none">
                          <a:solidFill>
                            <a:srgbClr val="333333"/>
                          </a:solidFill>
                          <a:latin typeface="Arial"/>
                        </a:rPr>
                        <a:t>We relied on outsourcing service provider’s competencies on the ESEF reporting requirements (e.g. xHTML and knowledge on iXBRL taxonomies) (B)</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26</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2,2</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2,0</a:t>
                      </a:r>
                    </a:p>
                  </a:txBody>
                  <a:tcPr marL="68580" marR="68580" marT="34290" marB="34290">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1"/>
                  </a:ext>
                </a:extLst>
              </a:tr>
              <a:tr h="1371600">
                <a:tc vMerge="1">
                  <a:txBody>
                    <a:bodyPr/>
                    <a:lstStyle/>
                    <a:p>
                      <a:pPr algn="ctr"/>
                      <a:endParaRPr b="0" i="0" u="none">
                        <a:latin typeface="Arial" pitchFamily="34" charset="0"/>
                      </a:endParaRPr>
                    </a:p>
                  </a:txBody>
                  <a:tcPr/>
                </a:tc>
                <a:tc>
                  <a:txBody>
                    <a:bodyPr/>
                    <a:lstStyle/>
                    <a:p>
                      <a:pPr algn="r"/>
                      <a:r>
                        <a:rPr sz="900" b="0" i="0" u="none">
                          <a:solidFill>
                            <a:srgbClr val="333333"/>
                          </a:solidFill>
                          <a:latin typeface="Arial"/>
                        </a:rPr>
                        <a:t>15,4%</a:t>
                      </a:r>
                    </a:p>
                  </a:txBody>
                  <a:tcPr marL="68580" marR="68580" marT="34290" marB="34290">
                    <a:solidFill>
                      <a:srgbClr val="EFEFEF"/>
                    </a:solidFill>
                  </a:tcPr>
                </a:tc>
                <a:tc>
                  <a:txBody>
                    <a:bodyPr/>
                    <a:lstStyle/>
                    <a:p>
                      <a:pPr algn="r"/>
                      <a:r>
                        <a:rPr sz="900" b="0" i="0" u="none">
                          <a:solidFill>
                            <a:srgbClr val="333333"/>
                          </a:solidFill>
                          <a:latin typeface="Arial"/>
                        </a:rPr>
                        <a:t>53,8%</a:t>
                      </a:r>
                    </a:p>
                  </a:txBody>
                  <a:tcPr marL="68580" marR="68580" marT="34290" marB="34290">
                    <a:solidFill>
                      <a:srgbClr val="EFEFEF"/>
                    </a:solidFill>
                  </a:tcPr>
                </a:tc>
                <a:tc>
                  <a:txBody>
                    <a:bodyPr/>
                    <a:lstStyle/>
                    <a:p>
                      <a:pPr algn="r"/>
                      <a:r>
                        <a:rPr sz="900" b="0" i="0" u="none">
                          <a:solidFill>
                            <a:srgbClr val="333333"/>
                          </a:solidFill>
                          <a:latin typeface="Arial"/>
                        </a:rPr>
                        <a:t>30,8%</a:t>
                      </a:r>
                    </a:p>
                  </a:txBody>
                  <a:tcPr marL="68580" marR="68580" marT="34290" marB="34290">
                    <a:solidFill>
                      <a:srgbClr val="EFEFEF"/>
                    </a:solidFill>
                  </a:tcPr>
                </a:tc>
                <a:tc vMerge="1">
                  <a:txBody>
                    <a:bodyPr/>
                    <a:lstStyle/>
                    <a:p>
                      <a:pPr algn="ctr"/>
                      <a:endParaRPr b="0" i="0" u="none">
                        <a:latin typeface="Arial" pitchFamily="34" charset="0"/>
                      </a:endParaRPr>
                    </a:p>
                  </a:txBody>
                  <a:tcPr/>
                </a:tc>
                <a:tc>
                  <a:txBody>
                    <a:bodyPr/>
                    <a:lstStyle/>
                    <a:p>
                      <a:pPr algn="ctr"/>
                      <a:endParaRPr sz="900" b="0" i="0" u="none">
                        <a:solidFill>
                          <a:srgbClr val="333333"/>
                        </a:solidFill>
                        <a:latin typeface="Arial" pitchFamily="34" charset="0"/>
                      </a:endParaRPr>
                    </a:p>
                  </a:txBody>
                  <a:tcPr marL="68580" marR="68580" marT="34290" marB="34290">
                    <a:solidFill>
                      <a:srgbClr val="EFEFEF"/>
                    </a:solidFill>
                  </a:tcPr>
                </a:tc>
                <a:tc>
                  <a:txBody>
                    <a:bodyPr/>
                    <a:lstStyle/>
                    <a:p>
                      <a:pPr algn="ctr"/>
                      <a:endParaRPr sz="900" b="0" i="0" u="none">
                        <a:solidFill>
                          <a:srgbClr val="333333"/>
                        </a:solidFill>
                        <a:latin typeface="Arial" pitchFamily="34" charset="0"/>
                      </a:endParaRPr>
                    </a:p>
                  </a:txBody>
                  <a:tcPr marL="68580" marR="68580" marT="34290" marB="34290">
                    <a:solidFill>
                      <a:srgbClr val="EFEFEF"/>
                    </a:solidFill>
                  </a:tcPr>
                </a:tc>
                <a:tc>
                  <a:txBody>
                    <a:bodyPr/>
                    <a:lstStyle/>
                    <a:p>
                      <a:pPr algn="ctr"/>
                      <a:endParaRPr sz="900" b="0" i="0" u="none">
                        <a:solidFill>
                          <a:srgbClr val="333333"/>
                        </a:solidFill>
                        <a:latin typeface="Arial" pitchFamily="34" charset="0"/>
                      </a:endParaRPr>
                    </a:p>
                  </a:txBody>
                  <a:tcPr marL="68580" marR="68580" marT="34290" marB="34290">
                    <a:solidFill>
                      <a:srgbClr val="EFEFEF"/>
                    </a:solidFill>
                  </a:tcPr>
                </a:tc>
                <a:extLst>
                  <a:ext uri="{0D108BD9-81ED-4DB2-BD59-A6C34878D82A}">
                    <a16:rowId xmlns:a16="http://schemas.microsoft.com/office/drawing/2014/main" val="10002"/>
                  </a:ext>
                </a:extLst>
              </a:tr>
              <a:tr h="205740">
                <a:tc rowSpan="2">
                  <a:txBody>
                    <a:bodyPr/>
                    <a:lstStyle/>
                    <a:p>
                      <a:pPr algn="r"/>
                      <a:r>
                        <a:rPr sz="900" b="0" i="0" u="none">
                          <a:solidFill>
                            <a:srgbClr val="333333"/>
                          </a:solidFill>
                          <a:latin typeface="Arial"/>
                        </a:rPr>
                        <a:t>We did the tagging of our financial statements to the ESEF taxonomy in-house (A)</a:t>
                      </a:r>
                    </a:p>
                  </a:txBody>
                  <a:tcPr marL="68580" marR="68580" marT="34290" marB="34290"/>
                </a:tc>
                <a:tc>
                  <a:txBody>
                    <a:bodyPr/>
                    <a:lstStyle/>
                    <a:p>
                      <a:pPr algn="r"/>
                      <a:r>
                        <a:rPr sz="900" b="0" i="0" u="none">
                          <a:solidFill>
                            <a:srgbClr val="333333"/>
                          </a:solidFill>
                          <a:latin typeface="Arial"/>
                        </a:rPr>
                        <a:t>13</a:t>
                      </a:r>
                    </a:p>
                  </a:txBody>
                  <a:tcPr marL="68580" marR="68580" marT="34290" marB="34290"/>
                </a:tc>
                <a:tc>
                  <a:txBody>
                    <a:bodyPr/>
                    <a:lstStyle/>
                    <a:p>
                      <a:pPr algn="r"/>
                      <a:r>
                        <a:rPr sz="900" b="0" i="0" u="none">
                          <a:solidFill>
                            <a:srgbClr val="333333"/>
                          </a:solidFill>
                          <a:latin typeface="Arial"/>
                        </a:rPr>
                        <a:t>4</a:t>
                      </a:r>
                    </a:p>
                  </a:txBody>
                  <a:tcPr marL="68580" marR="68580" marT="34290" marB="34290"/>
                </a:tc>
                <a:tc>
                  <a:txBody>
                    <a:bodyPr/>
                    <a:lstStyle/>
                    <a:p>
                      <a:pPr algn="r"/>
                      <a:r>
                        <a:rPr sz="900" b="0" i="0" u="none">
                          <a:solidFill>
                            <a:srgbClr val="333333"/>
                          </a:solidFill>
                          <a:latin typeface="Arial"/>
                        </a:rPr>
                        <a:t>9</a:t>
                      </a:r>
                    </a:p>
                  </a:txBody>
                  <a:tcPr marL="68580" marR="68580" marT="34290" marB="34290"/>
                </a:tc>
                <a:tc rowSpan="2">
                  <a:txBody>
                    <a:bodyPr/>
                    <a:lstStyle/>
                    <a:p>
                      <a:pPr algn="l"/>
                      <a:r>
                        <a:rPr sz="900" b="0" i="0" u="none">
                          <a:solidFill>
                            <a:srgbClr val="333333"/>
                          </a:solidFill>
                          <a:latin typeface="Arial"/>
                        </a:rPr>
                        <a:t>We outsourced the tagging of our financial statements to the ESEF taxonomy (B)</a:t>
                      </a:r>
                    </a:p>
                  </a:txBody>
                  <a:tcPr marL="68580" marR="68580" marT="34290" marB="34290"/>
                </a:tc>
                <a:tc>
                  <a:txBody>
                    <a:bodyPr/>
                    <a:lstStyle/>
                    <a:p>
                      <a:pPr algn="r"/>
                      <a:r>
                        <a:rPr sz="900" b="0" i="0" u="none">
                          <a:solidFill>
                            <a:srgbClr val="333333"/>
                          </a:solidFill>
                          <a:latin typeface="Arial"/>
                        </a:rPr>
                        <a:t>26</a:t>
                      </a:r>
                    </a:p>
                  </a:txBody>
                  <a:tcPr marL="68580" marR="68580" marT="34290" marB="34290"/>
                </a:tc>
                <a:tc>
                  <a:txBody>
                    <a:bodyPr/>
                    <a:lstStyle/>
                    <a:p>
                      <a:pPr algn="r"/>
                      <a:r>
                        <a:rPr sz="900" b="0" i="0" u="none">
                          <a:solidFill>
                            <a:srgbClr val="333333"/>
                          </a:solidFill>
                          <a:latin typeface="Arial"/>
                        </a:rPr>
                        <a:t>1,8</a:t>
                      </a:r>
                    </a:p>
                  </a:txBody>
                  <a:tcPr marL="68580" marR="68580" marT="34290" marB="34290"/>
                </a:tc>
                <a:tc>
                  <a:txBody>
                    <a:bodyPr/>
                    <a:lstStyle/>
                    <a:p>
                      <a:pPr algn="r"/>
                      <a:r>
                        <a:rPr sz="900" b="0" i="0" u="none">
                          <a:solidFill>
                            <a:srgbClr val="333333"/>
                          </a:solidFill>
                          <a:latin typeface="Arial"/>
                        </a:rPr>
                        <a:t>1,5</a:t>
                      </a:r>
                    </a:p>
                  </a:txBody>
                  <a:tcPr marL="68580" marR="68580" marT="34290" marB="34290"/>
                </a:tc>
                <a:extLst>
                  <a:ext uri="{0D108BD9-81ED-4DB2-BD59-A6C34878D82A}">
                    <a16:rowId xmlns:a16="http://schemas.microsoft.com/office/drawing/2014/main" val="10003"/>
                  </a:ext>
                </a:extLst>
              </a:tr>
              <a:tr h="685800">
                <a:tc vMerge="1">
                  <a:txBody>
                    <a:bodyPr/>
                    <a:lstStyle/>
                    <a:p>
                      <a:pPr algn="ctr"/>
                      <a:endParaRPr b="0" i="0" u="none">
                        <a:latin typeface="Arial" pitchFamily="34" charset="0"/>
                      </a:endParaRPr>
                    </a:p>
                  </a:txBody>
                  <a:tcPr/>
                </a:tc>
                <a:tc>
                  <a:txBody>
                    <a:bodyPr/>
                    <a:lstStyle/>
                    <a:p>
                      <a:pPr algn="r"/>
                      <a:r>
                        <a:rPr sz="900" b="0" i="0" u="none">
                          <a:solidFill>
                            <a:srgbClr val="333333"/>
                          </a:solidFill>
                          <a:latin typeface="Arial"/>
                        </a:rPr>
                        <a:t>50,0%</a:t>
                      </a:r>
                    </a:p>
                  </a:txBody>
                  <a:tcPr marL="68580" marR="68580" marT="34290" marB="34290">
                    <a:solidFill>
                      <a:srgbClr val="EFEFEF"/>
                    </a:solidFill>
                  </a:tcPr>
                </a:tc>
                <a:tc>
                  <a:txBody>
                    <a:bodyPr/>
                    <a:lstStyle/>
                    <a:p>
                      <a:pPr algn="r"/>
                      <a:r>
                        <a:rPr sz="900" b="0" i="0" u="none">
                          <a:solidFill>
                            <a:srgbClr val="333333"/>
                          </a:solidFill>
                          <a:latin typeface="Arial"/>
                        </a:rPr>
                        <a:t>15,4%</a:t>
                      </a:r>
                    </a:p>
                  </a:txBody>
                  <a:tcPr marL="68580" marR="68580" marT="34290" marB="34290">
                    <a:solidFill>
                      <a:srgbClr val="EFEFEF"/>
                    </a:solidFill>
                  </a:tcPr>
                </a:tc>
                <a:tc>
                  <a:txBody>
                    <a:bodyPr/>
                    <a:lstStyle/>
                    <a:p>
                      <a:pPr algn="r"/>
                      <a:r>
                        <a:rPr sz="900" b="0" i="0" u="none">
                          <a:solidFill>
                            <a:srgbClr val="333333"/>
                          </a:solidFill>
                          <a:latin typeface="Arial"/>
                        </a:rPr>
                        <a:t>34,6%</a:t>
                      </a:r>
                    </a:p>
                  </a:txBody>
                  <a:tcPr marL="68580" marR="68580" marT="34290" marB="34290">
                    <a:solidFill>
                      <a:srgbClr val="EFEFEF"/>
                    </a:solidFill>
                  </a:tcPr>
                </a:tc>
                <a:tc vMerge="1">
                  <a:txBody>
                    <a:bodyPr/>
                    <a:lstStyle/>
                    <a:p>
                      <a:pPr algn="ctr"/>
                      <a:endParaRPr b="0" i="0" u="none">
                        <a:latin typeface="Arial" pitchFamily="34" charset="0"/>
                      </a:endParaRPr>
                    </a:p>
                  </a:txBody>
                  <a:tcPr/>
                </a:tc>
                <a:tc>
                  <a:txBody>
                    <a:bodyPr/>
                    <a:lstStyle/>
                    <a:p>
                      <a:pPr algn="ctr"/>
                      <a:endParaRPr sz="900" b="0" i="0" u="none">
                        <a:solidFill>
                          <a:srgbClr val="333333"/>
                        </a:solidFill>
                        <a:latin typeface="Arial" pitchFamily="34" charset="0"/>
                      </a:endParaRPr>
                    </a:p>
                  </a:txBody>
                  <a:tcPr marL="68580" marR="68580" marT="34290" marB="34290">
                    <a:solidFill>
                      <a:srgbClr val="EFEFEF"/>
                    </a:solidFill>
                  </a:tcPr>
                </a:tc>
                <a:tc>
                  <a:txBody>
                    <a:bodyPr/>
                    <a:lstStyle/>
                    <a:p>
                      <a:pPr algn="ctr"/>
                      <a:endParaRPr sz="900" b="0" i="0" u="none">
                        <a:solidFill>
                          <a:srgbClr val="333333"/>
                        </a:solidFill>
                        <a:latin typeface="Arial" pitchFamily="34" charset="0"/>
                      </a:endParaRPr>
                    </a:p>
                  </a:txBody>
                  <a:tcPr marL="68580" marR="68580" marT="34290" marB="34290">
                    <a:solidFill>
                      <a:srgbClr val="EFEFEF"/>
                    </a:solidFill>
                  </a:tcPr>
                </a:tc>
                <a:tc>
                  <a:txBody>
                    <a:bodyPr/>
                    <a:lstStyle/>
                    <a:p>
                      <a:pPr algn="ctr"/>
                      <a:endParaRPr sz="900" b="0" i="0" u="none">
                        <a:solidFill>
                          <a:srgbClr val="333333"/>
                        </a:solidFill>
                        <a:latin typeface="Arial" pitchFamily="34" charset="0"/>
                      </a:endParaRPr>
                    </a:p>
                  </a:txBody>
                  <a:tcPr marL="68580" marR="68580" marT="34290" marB="34290">
                    <a:solidFill>
                      <a:srgbClr val="EFEFEF"/>
                    </a:solidFill>
                  </a:tcPr>
                </a:tc>
                <a:extLst>
                  <a:ext uri="{0D108BD9-81ED-4DB2-BD59-A6C34878D82A}">
                    <a16:rowId xmlns:a16="http://schemas.microsoft.com/office/drawing/2014/main" val="10004"/>
                  </a:ext>
                </a:extLst>
              </a:tr>
              <a:tr h="205740">
                <a:tc>
                  <a:txBody>
                    <a:bodyPr/>
                    <a:lstStyle/>
                    <a:p>
                      <a:pPr algn="r"/>
                      <a:r>
                        <a:rPr sz="900" b="1" i="0" u="none">
                          <a:solidFill>
                            <a:srgbClr val="333333"/>
                          </a:solidFill>
                          <a:latin typeface="Arial"/>
                        </a:rPr>
                        <a:t>Yhteensä</a:t>
                      </a:r>
                    </a:p>
                  </a:txBody>
                  <a:tcPr marL="68580" marR="68580" marT="34290" marB="34290"/>
                </a:tc>
                <a:tc>
                  <a:txBody>
                    <a:bodyPr/>
                    <a:lstStyle/>
                    <a:p>
                      <a:pPr algn="r"/>
                      <a:r>
                        <a:rPr sz="900" b="1" i="0" u="none">
                          <a:solidFill>
                            <a:srgbClr val="333333"/>
                          </a:solidFill>
                          <a:latin typeface="Arial"/>
                        </a:rPr>
                        <a:t>17</a:t>
                      </a:r>
                    </a:p>
                  </a:txBody>
                  <a:tcPr marL="68580" marR="68580" marT="34290" marB="34290"/>
                </a:tc>
                <a:tc>
                  <a:txBody>
                    <a:bodyPr/>
                    <a:lstStyle/>
                    <a:p>
                      <a:pPr algn="r"/>
                      <a:r>
                        <a:rPr sz="900" b="1" i="0" u="none">
                          <a:solidFill>
                            <a:srgbClr val="333333"/>
                          </a:solidFill>
                          <a:latin typeface="Arial"/>
                        </a:rPr>
                        <a:t>18</a:t>
                      </a:r>
                    </a:p>
                  </a:txBody>
                  <a:tcPr marL="68580" marR="68580" marT="34290" marB="34290"/>
                </a:tc>
                <a:tc>
                  <a:txBody>
                    <a:bodyPr/>
                    <a:lstStyle/>
                    <a:p>
                      <a:pPr algn="r"/>
                      <a:r>
                        <a:rPr sz="900" b="1" i="0" u="none">
                          <a:solidFill>
                            <a:srgbClr val="333333"/>
                          </a:solidFill>
                          <a:latin typeface="Arial"/>
                        </a:rPr>
                        <a:t>17</a:t>
                      </a:r>
                    </a:p>
                  </a:txBody>
                  <a:tcPr marL="68580" marR="68580" marT="34290" marB="34290"/>
                </a:tc>
                <a:tc>
                  <a:txBody>
                    <a:bodyPr/>
                    <a:lstStyle/>
                    <a:p>
                      <a:pPr algn="ctr"/>
                      <a:endParaRPr sz="900" b="1" i="0" u="none">
                        <a:solidFill>
                          <a:srgbClr val="333333"/>
                        </a:solidFill>
                        <a:latin typeface="Arial" pitchFamily="34" charset="0"/>
                      </a:endParaRPr>
                    </a:p>
                  </a:txBody>
                  <a:tcPr marL="68580" marR="68580" marT="34290" marB="34290"/>
                </a:tc>
                <a:tc>
                  <a:txBody>
                    <a:bodyPr/>
                    <a:lstStyle/>
                    <a:p>
                      <a:pPr algn="r"/>
                      <a:r>
                        <a:rPr sz="900" b="1" i="0" u="none">
                          <a:solidFill>
                            <a:srgbClr val="333333"/>
                          </a:solidFill>
                          <a:latin typeface="Arial"/>
                        </a:rPr>
                        <a:t>52</a:t>
                      </a:r>
                    </a:p>
                  </a:txBody>
                  <a:tcPr marL="68580" marR="68580" marT="34290" marB="34290"/>
                </a:tc>
                <a:tc>
                  <a:txBody>
                    <a:bodyPr/>
                    <a:lstStyle/>
                    <a:p>
                      <a:pPr algn="r"/>
                      <a:r>
                        <a:rPr sz="900" b="1" i="0" u="none">
                          <a:solidFill>
                            <a:srgbClr val="333333"/>
                          </a:solidFill>
                          <a:latin typeface="Arial"/>
                        </a:rPr>
                        <a:t>2,0</a:t>
                      </a:r>
                    </a:p>
                  </a:txBody>
                  <a:tcPr marL="68580" marR="68580" marT="34290" marB="34290"/>
                </a:tc>
                <a:tc>
                  <a:txBody>
                    <a:bodyPr/>
                    <a:lstStyle/>
                    <a:p>
                      <a:pPr algn="r"/>
                      <a:r>
                        <a:rPr sz="900" b="1" i="0" u="none">
                          <a:solidFill>
                            <a:srgbClr val="333333"/>
                          </a:solidFill>
                          <a:latin typeface="Arial"/>
                        </a:rPr>
                        <a:t>2,0</a:t>
                      </a:r>
                    </a:p>
                  </a:txBody>
                  <a:tcPr marL="68580" marR="68580" marT="34290" marB="34290"/>
                </a:tc>
                <a:extLst>
                  <a:ext uri="{0D108BD9-81ED-4DB2-BD59-A6C34878D82A}">
                    <a16:rowId xmlns:a16="http://schemas.microsoft.com/office/drawing/2014/main" val="10005"/>
                  </a:ext>
                </a:extLst>
              </a:tr>
            </a:tbl>
          </a:graphicData>
        </a:graphic>
      </p:graphicFrame>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90500" y="1047751"/>
            <a:ext cx="8763000" cy="161583"/>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050" b="1">
                <a:latin typeface="Arial" pitchFamily="34" charset="0"/>
              </a:rPr>
              <a:t>7. Please indicate whether an independent auditor provided assurance on your ESEF financial statements for the year 2021</a:t>
            </a:r>
          </a:p>
        </p:txBody>
      </p:sp>
      <p:sp>
        <p:nvSpPr>
          <p:cNvPr id="3" name="New shape"/>
          <p:cNvSpPr/>
          <p:nvPr/>
        </p:nvSpPr>
        <p:spPr>
          <a:xfrm>
            <a:off x="190500" y="1350646"/>
            <a:ext cx="8763000" cy="138499"/>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lang="fi-FI" sz="900">
                <a:latin typeface="Arial"/>
              </a:rPr>
              <a:t>Number of respondents</a:t>
            </a:r>
            <a:r>
              <a:rPr sz="900">
                <a:latin typeface="Arial"/>
              </a:rPr>
              <a:t>: 26</a:t>
            </a:r>
          </a:p>
        </p:txBody>
      </p:sp>
      <p:graphicFrame>
        <p:nvGraphicFramePr>
          <p:cNvPr id="4" name="ChartObject"/>
          <p:cNvGraphicFramePr/>
          <p:nvPr/>
        </p:nvGraphicFramePr>
        <p:xfrm>
          <a:off x="190500" y="1630680"/>
          <a:ext cx="6191250" cy="381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90500" y="1047751"/>
            <a:ext cx="8763000" cy="161583"/>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050" b="1">
                <a:latin typeface="Arial" pitchFamily="34" charset="0"/>
              </a:rPr>
              <a:t>7. Please indicate whether an independent auditor provided assurance on your ESEF financial statements for the year 2021</a:t>
            </a:r>
          </a:p>
        </p:txBody>
      </p:sp>
      <p:sp>
        <p:nvSpPr>
          <p:cNvPr id="3" name="New shape"/>
          <p:cNvSpPr/>
          <p:nvPr/>
        </p:nvSpPr>
        <p:spPr>
          <a:xfrm>
            <a:off x="190500" y="1350646"/>
            <a:ext cx="8763000" cy="138499"/>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lang="fi-FI" sz="900">
                <a:latin typeface="Arial"/>
              </a:rPr>
              <a:t>Number of respondents</a:t>
            </a:r>
            <a:r>
              <a:rPr sz="900">
                <a:latin typeface="Arial"/>
              </a:rPr>
              <a:t>: 26</a:t>
            </a:r>
          </a:p>
        </p:txBody>
      </p:sp>
      <p:graphicFrame>
        <p:nvGraphicFramePr>
          <p:cNvPr id="4" name="New Table"/>
          <p:cNvGraphicFramePr>
            <a:graphicFrameLocks noGrp="1"/>
          </p:cNvGraphicFramePr>
          <p:nvPr/>
        </p:nvGraphicFramePr>
        <p:xfrm>
          <a:off x="190500" y="1630680"/>
          <a:ext cx="8763000" cy="1234440"/>
        </p:xfrm>
        <a:graphic>
          <a:graphicData uri="http://schemas.openxmlformats.org/drawingml/2006/table">
            <a:tbl>
              <a:tblPr firstRow="1" bandRow="1"/>
              <a:tblGrid>
                <a:gridCol w="2921000">
                  <a:extLst>
                    <a:ext uri="{9D8B030D-6E8A-4147-A177-3AD203B41FA5}">
                      <a16:colId xmlns:a16="http://schemas.microsoft.com/office/drawing/2014/main" val="20000"/>
                    </a:ext>
                  </a:extLst>
                </a:gridCol>
                <a:gridCol w="2921000">
                  <a:extLst>
                    <a:ext uri="{9D8B030D-6E8A-4147-A177-3AD203B41FA5}">
                      <a16:colId xmlns:a16="http://schemas.microsoft.com/office/drawing/2014/main" val="20001"/>
                    </a:ext>
                  </a:extLst>
                </a:gridCol>
                <a:gridCol w="2921000">
                  <a:extLst>
                    <a:ext uri="{9D8B030D-6E8A-4147-A177-3AD203B41FA5}">
                      <a16:colId xmlns:a16="http://schemas.microsoft.com/office/drawing/2014/main" val="20002"/>
                    </a:ext>
                  </a:extLst>
                </a:gridCol>
              </a:tblGrid>
              <a:tr h="205740">
                <a:tc>
                  <a:txBody>
                    <a:bodyPr/>
                    <a:lstStyle/>
                    <a:p>
                      <a:pPr algn="ctr"/>
                      <a:endParaRPr sz="900" b="1" i="0" u="none">
                        <a:solidFill>
                          <a:srgbClr val="333333"/>
                        </a:solidFill>
                        <a:latin typeface="Arial" pitchFamily="34" charset="0"/>
                      </a:endParaRPr>
                    </a:p>
                  </a:txBody>
                  <a:tcPr marL="68580" marR="68580" marT="34290" marB="34290">
                    <a:lnB w="25400">
                      <a:solidFill>
                        <a:srgbClr val="124456"/>
                      </a:solidFill>
                    </a:lnB>
                  </a:tcPr>
                </a:tc>
                <a:tc>
                  <a:txBody>
                    <a:bodyPr/>
                    <a:lstStyle/>
                    <a:p>
                      <a:pPr algn="ctr"/>
                      <a:r>
                        <a:rPr sz="900" b="1" i="0" u="none">
                          <a:solidFill>
                            <a:srgbClr val="333333"/>
                          </a:solidFill>
                          <a:latin typeface="Arial"/>
                        </a:rPr>
                        <a:t>n</a:t>
                      </a:r>
                    </a:p>
                  </a:txBody>
                  <a:tcPr marL="68580" marR="68580" marT="34290" marB="34290">
                    <a:lnB w="25400">
                      <a:solidFill>
                        <a:srgbClr val="124456"/>
                      </a:solidFill>
                    </a:lnB>
                  </a:tcPr>
                </a:tc>
                <a:tc>
                  <a:txBody>
                    <a:bodyPr/>
                    <a:lstStyle/>
                    <a:p>
                      <a:pPr algn="ctr"/>
                      <a:r>
                        <a:rPr sz="900" b="1" i="0" u="none">
                          <a:solidFill>
                            <a:srgbClr val="333333"/>
                          </a:solidFill>
                          <a:latin typeface="Arial"/>
                        </a:rPr>
                        <a:t>Prosentti</a:t>
                      </a:r>
                    </a:p>
                  </a:txBody>
                  <a:tcPr marL="68580" marR="68580" marT="34290" marB="34290">
                    <a:lnB w="25400">
                      <a:solidFill>
                        <a:srgbClr val="124456"/>
                      </a:solidFill>
                    </a:lnB>
                  </a:tcPr>
                </a:tc>
                <a:extLst>
                  <a:ext uri="{0D108BD9-81ED-4DB2-BD59-A6C34878D82A}">
                    <a16:rowId xmlns:a16="http://schemas.microsoft.com/office/drawing/2014/main" val="10000"/>
                  </a:ext>
                </a:extLst>
              </a:tr>
              <a:tr h="342900">
                <a:tc>
                  <a:txBody>
                    <a:bodyPr/>
                    <a:lstStyle/>
                    <a:p>
                      <a:pPr algn="l"/>
                      <a:r>
                        <a:rPr sz="900" b="0" i="0" u="none">
                          <a:solidFill>
                            <a:srgbClr val="333333"/>
                          </a:solidFill>
                          <a:latin typeface="Arial"/>
                        </a:rPr>
                        <a:t>Our own auditor has issued an assurance report on ESEF Financial Statements for the year 2021</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22</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84,6%</a:t>
                      </a:r>
                    </a:p>
                  </a:txBody>
                  <a:tcPr marL="68580" marR="68580" marT="34290" marB="34290">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1"/>
                  </a:ext>
                </a:extLst>
              </a:tr>
              <a:tr h="342900">
                <a:tc>
                  <a:txBody>
                    <a:bodyPr/>
                    <a:lstStyle/>
                    <a:p>
                      <a:pPr algn="l"/>
                      <a:r>
                        <a:rPr sz="900" b="0" i="0" u="none">
                          <a:solidFill>
                            <a:srgbClr val="333333"/>
                          </a:solidFill>
                          <a:latin typeface="Arial"/>
                        </a:rPr>
                        <a:t>Other independent auditor has issued an assurance report on ESEF financial statements for the year 2021</a:t>
                      </a:r>
                    </a:p>
                  </a:txBody>
                  <a:tcPr marL="68580" marR="68580" marT="34290" marB="34290">
                    <a:solidFill>
                      <a:srgbClr val="EFEFEF"/>
                    </a:solidFill>
                  </a:tcPr>
                </a:tc>
                <a:tc>
                  <a:txBody>
                    <a:bodyPr/>
                    <a:lstStyle/>
                    <a:p>
                      <a:pPr algn="r"/>
                      <a:r>
                        <a:rPr sz="900" b="0" i="0" u="none">
                          <a:solidFill>
                            <a:srgbClr val="333333"/>
                          </a:solidFill>
                          <a:latin typeface="Arial"/>
                        </a:rPr>
                        <a:t>0</a:t>
                      </a:r>
                    </a:p>
                  </a:txBody>
                  <a:tcPr marL="68580" marR="68580" marT="34290" marB="34290">
                    <a:solidFill>
                      <a:srgbClr val="EFEFEF"/>
                    </a:solidFill>
                  </a:tcPr>
                </a:tc>
                <a:tc>
                  <a:txBody>
                    <a:bodyPr/>
                    <a:lstStyle/>
                    <a:p>
                      <a:pPr algn="r"/>
                      <a:r>
                        <a:rPr sz="900" b="0" i="0" u="none">
                          <a:solidFill>
                            <a:srgbClr val="333333"/>
                          </a:solidFill>
                          <a:latin typeface="Arial"/>
                        </a:rPr>
                        <a:t>0,0%</a:t>
                      </a:r>
                    </a:p>
                  </a:txBody>
                  <a:tcPr marL="68580" marR="68580" marT="34290" marB="34290">
                    <a:solidFill>
                      <a:srgbClr val="EFEFEF"/>
                    </a:solidFill>
                  </a:tcPr>
                </a:tc>
                <a:extLst>
                  <a:ext uri="{0D108BD9-81ED-4DB2-BD59-A6C34878D82A}">
                    <a16:rowId xmlns:a16="http://schemas.microsoft.com/office/drawing/2014/main" val="10002"/>
                  </a:ext>
                </a:extLst>
              </a:tr>
              <a:tr h="342900">
                <a:tc>
                  <a:txBody>
                    <a:bodyPr/>
                    <a:lstStyle/>
                    <a:p>
                      <a:pPr algn="l"/>
                      <a:r>
                        <a:rPr sz="900" b="0" i="0" u="none">
                          <a:solidFill>
                            <a:srgbClr val="333333"/>
                          </a:solidFill>
                          <a:latin typeface="Arial"/>
                        </a:rPr>
                        <a:t>No assurance report was issued on ESEF financial statements for the year 2021</a:t>
                      </a:r>
                    </a:p>
                  </a:txBody>
                  <a:tcPr marL="68580" marR="68580" marT="34290" marB="34290"/>
                </a:tc>
                <a:tc>
                  <a:txBody>
                    <a:bodyPr/>
                    <a:lstStyle/>
                    <a:p>
                      <a:pPr algn="r"/>
                      <a:r>
                        <a:rPr sz="900" b="0" i="0" u="none">
                          <a:solidFill>
                            <a:srgbClr val="333333"/>
                          </a:solidFill>
                          <a:latin typeface="Arial"/>
                        </a:rPr>
                        <a:t>4</a:t>
                      </a:r>
                    </a:p>
                  </a:txBody>
                  <a:tcPr marL="68580" marR="68580" marT="34290" marB="34290"/>
                </a:tc>
                <a:tc>
                  <a:txBody>
                    <a:bodyPr/>
                    <a:lstStyle/>
                    <a:p>
                      <a:pPr algn="r"/>
                      <a:r>
                        <a:rPr sz="900" b="0" i="0" u="none">
                          <a:solidFill>
                            <a:srgbClr val="333333"/>
                          </a:solidFill>
                          <a:latin typeface="Arial"/>
                        </a:rPr>
                        <a:t>15,4%</a:t>
                      </a:r>
                    </a:p>
                  </a:txBody>
                  <a:tcPr marL="68580" marR="68580" marT="34290" marB="34290"/>
                </a:tc>
                <a:extLst>
                  <a:ext uri="{0D108BD9-81ED-4DB2-BD59-A6C34878D82A}">
                    <a16:rowId xmlns:a16="http://schemas.microsoft.com/office/drawing/2014/main" val="10003"/>
                  </a:ext>
                </a:extLst>
              </a:tr>
            </a:tbl>
          </a:graphicData>
        </a:graphic>
      </p:graphicFrame>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90500" y="1047751"/>
            <a:ext cx="8763000" cy="161583"/>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050" b="1">
                <a:latin typeface="Arial" pitchFamily="34" charset="0"/>
              </a:rPr>
              <a:t>8. Please indicate on a scale (1 = do not agree ... 5 = agree), your opinion on the following statements regarding ESEF and XBRL</a:t>
            </a:r>
          </a:p>
        </p:txBody>
      </p:sp>
      <p:sp>
        <p:nvSpPr>
          <p:cNvPr id="3" name="New shape"/>
          <p:cNvSpPr/>
          <p:nvPr/>
        </p:nvSpPr>
        <p:spPr>
          <a:xfrm>
            <a:off x="190500" y="1350646"/>
            <a:ext cx="8763000" cy="138499"/>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lang="fi-FI" sz="900">
                <a:latin typeface="Arial"/>
              </a:rPr>
              <a:t>Number of respondents</a:t>
            </a:r>
            <a:r>
              <a:rPr sz="900">
                <a:latin typeface="Arial"/>
              </a:rPr>
              <a:t>: 26</a:t>
            </a:r>
          </a:p>
        </p:txBody>
      </p:sp>
      <p:graphicFrame>
        <p:nvGraphicFramePr>
          <p:cNvPr id="4" name="ChartObject"/>
          <p:cNvGraphicFramePr/>
          <p:nvPr>
            <p:extLst>
              <p:ext uri="{D42A27DB-BD31-4B8C-83A1-F6EECF244321}">
                <p14:modId xmlns:p14="http://schemas.microsoft.com/office/powerpoint/2010/main" val="280217394"/>
              </p:ext>
            </p:extLst>
          </p:nvPr>
        </p:nvGraphicFramePr>
        <p:xfrm>
          <a:off x="190500" y="1630680"/>
          <a:ext cx="6829772" cy="4894664"/>
        </p:xfrm>
        <a:graphic>
          <a:graphicData uri="http://schemas.openxmlformats.org/drawingml/2006/chart">
            <c:chart xmlns:c="http://schemas.openxmlformats.org/drawingml/2006/chart" xmlns:r="http://schemas.openxmlformats.org/officeDocument/2006/relationships" r:id="rId2"/>
          </a:graphicData>
        </a:graphic>
      </p:graphicFrame>
      <p:grpSp>
        <p:nvGrpSpPr>
          <p:cNvPr id="22" name="Group 21">
            <a:extLst>
              <a:ext uri="{FF2B5EF4-FFF2-40B4-BE49-F238E27FC236}">
                <a16:creationId xmlns:a16="http://schemas.microsoft.com/office/drawing/2014/main" id="{90EB98EB-8EBA-0E48-B28D-12EFBFFC5D16}"/>
              </a:ext>
            </a:extLst>
          </p:cNvPr>
          <p:cNvGrpSpPr/>
          <p:nvPr/>
        </p:nvGrpSpPr>
        <p:grpSpPr>
          <a:xfrm>
            <a:off x="6948264" y="1359646"/>
            <a:ext cx="952500" cy="4661642"/>
            <a:chOff x="7812360" y="1634124"/>
            <a:chExt cx="952500" cy="3314700"/>
          </a:xfrm>
        </p:grpSpPr>
        <p:sp>
          <p:nvSpPr>
            <p:cNvPr id="5" name="New shape"/>
            <p:cNvSpPr/>
            <p:nvPr/>
          </p:nvSpPr>
          <p:spPr>
            <a:xfrm>
              <a:off x="7812360" y="1634124"/>
              <a:ext cx="952500" cy="171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Keskiarvo</a:t>
              </a:r>
            </a:p>
          </p:txBody>
        </p:sp>
        <p:sp>
          <p:nvSpPr>
            <p:cNvPr id="6" name="New shape"/>
            <p:cNvSpPr/>
            <p:nvPr/>
          </p:nvSpPr>
          <p:spPr>
            <a:xfrm>
              <a:off x="7812360" y="19008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3,2</a:t>
              </a:r>
            </a:p>
          </p:txBody>
        </p:sp>
        <p:sp>
          <p:nvSpPr>
            <p:cNvPr id="7" name="New shape"/>
            <p:cNvSpPr/>
            <p:nvPr/>
          </p:nvSpPr>
          <p:spPr>
            <a:xfrm>
              <a:off x="7812360" y="20913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2,6</a:t>
              </a:r>
            </a:p>
          </p:txBody>
        </p:sp>
        <p:sp>
          <p:nvSpPr>
            <p:cNvPr id="8" name="New shape"/>
            <p:cNvSpPr/>
            <p:nvPr/>
          </p:nvSpPr>
          <p:spPr>
            <a:xfrm>
              <a:off x="7812360" y="22818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2,9</a:t>
              </a:r>
            </a:p>
          </p:txBody>
        </p:sp>
        <p:sp>
          <p:nvSpPr>
            <p:cNvPr id="9" name="New shape"/>
            <p:cNvSpPr/>
            <p:nvPr/>
          </p:nvSpPr>
          <p:spPr>
            <a:xfrm>
              <a:off x="7812360" y="24723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3,0</a:t>
              </a:r>
            </a:p>
          </p:txBody>
        </p:sp>
        <p:sp>
          <p:nvSpPr>
            <p:cNvPr id="10" name="New shape"/>
            <p:cNvSpPr/>
            <p:nvPr/>
          </p:nvSpPr>
          <p:spPr>
            <a:xfrm>
              <a:off x="7812360" y="26628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3,1</a:t>
              </a:r>
            </a:p>
          </p:txBody>
        </p:sp>
        <p:sp>
          <p:nvSpPr>
            <p:cNvPr id="11" name="New shape"/>
            <p:cNvSpPr/>
            <p:nvPr/>
          </p:nvSpPr>
          <p:spPr>
            <a:xfrm>
              <a:off x="7812360" y="28533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3,4</a:t>
              </a:r>
            </a:p>
          </p:txBody>
        </p:sp>
        <p:sp>
          <p:nvSpPr>
            <p:cNvPr id="12" name="New shape"/>
            <p:cNvSpPr/>
            <p:nvPr/>
          </p:nvSpPr>
          <p:spPr>
            <a:xfrm>
              <a:off x="7812360" y="30438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3,8</a:t>
              </a:r>
            </a:p>
          </p:txBody>
        </p:sp>
        <p:sp>
          <p:nvSpPr>
            <p:cNvPr id="13" name="New shape"/>
            <p:cNvSpPr/>
            <p:nvPr/>
          </p:nvSpPr>
          <p:spPr>
            <a:xfrm>
              <a:off x="7812360" y="32343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3,4</a:t>
              </a:r>
            </a:p>
          </p:txBody>
        </p:sp>
        <p:sp>
          <p:nvSpPr>
            <p:cNvPr id="14" name="New shape"/>
            <p:cNvSpPr/>
            <p:nvPr/>
          </p:nvSpPr>
          <p:spPr>
            <a:xfrm>
              <a:off x="7812360" y="34248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3,2</a:t>
              </a:r>
            </a:p>
          </p:txBody>
        </p:sp>
        <p:sp>
          <p:nvSpPr>
            <p:cNvPr id="15" name="New shape"/>
            <p:cNvSpPr/>
            <p:nvPr/>
          </p:nvSpPr>
          <p:spPr>
            <a:xfrm>
              <a:off x="7812360" y="36153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3,6</a:t>
              </a:r>
            </a:p>
          </p:txBody>
        </p:sp>
        <p:sp>
          <p:nvSpPr>
            <p:cNvPr id="16" name="New shape"/>
            <p:cNvSpPr/>
            <p:nvPr/>
          </p:nvSpPr>
          <p:spPr>
            <a:xfrm>
              <a:off x="7812360" y="38058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2,6</a:t>
              </a:r>
            </a:p>
          </p:txBody>
        </p:sp>
        <p:sp>
          <p:nvSpPr>
            <p:cNvPr id="17" name="New shape"/>
            <p:cNvSpPr/>
            <p:nvPr/>
          </p:nvSpPr>
          <p:spPr>
            <a:xfrm>
              <a:off x="7812360" y="39963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3,0</a:t>
              </a:r>
            </a:p>
          </p:txBody>
        </p:sp>
        <p:sp>
          <p:nvSpPr>
            <p:cNvPr id="18" name="New shape"/>
            <p:cNvSpPr/>
            <p:nvPr/>
          </p:nvSpPr>
          <p:spPr>
            <a:xfrm>
              <a:off x="7812360" y="41868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2,8</a:t>
              </a:r>
            </a:p>
          </p:txBody>
        </p:sp>
        <p:sp>
          <p:nvSpPr>
            <p:cNvPr id="19" name="New shape"/>
            <p:cNvSpPr/>
            <p:nvPr/>
          </p:nvSpPr>
          <p:spPr>
            <a:xfrm>
              <a:off x="7812360" y="43773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3,2</a:t>
              </a:r>
            </a:p>
          </p:txBody>
        </p:sp>
        <p:sp>
          <p:nvSpPr>
            <p:cNvPr id="20" name="New shape"/>
            <p:cNvSpPr/>
            <p:nvPr/>
          </p:nvSpPr>
          <p:spPr>
            <a:xfrm>
              <a:off x="7812360" y="45678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3,2</a:t>
              </a:r>
            </a:p>
          </p:txBody>
        </p:sp>
        <p:sp>
          <p:nvSpPr>
            <p:cNvPr id="21" name="New shape"/>
            <p:cNvSpPr/>
            <p:nvPr/>
          </p:nvSpPr>
          <p:spPr>
            <a:xfrm>
              <a:off x="7812360" y="47583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3,7</a:t>
              </a:r>
            </a:p>
          </p:txBody>
        </p:sp>
      </p:gr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DF94E-3063-A84A-9D4F-1479198E1169}"/>
              </a:ext>
            </a:extLst>
          </p:cNvPr>
          <p:cNvSpPr>
            <a:spLocks noGrp="1"/>
          </p:cNvSpPr>
          <p:nvPr>
            <p:ph type="title"/>
          </p:nvPr>
        </p:nvSpPr>
        <p:spPr/>
        <p:txBody>
          <a:bodyPr/>
          <a:lstStyle/>
          <a:p>
            <a:r>
              <a:rPr lang="en-US" dirty="0"/>
              <a:t>Survey</a:t>
            </a:r>
          </a:p>
        </p:txBody>
      </p:sp>
      <p:sp>
        <p:nvSpPr>
          <p:cNvPr id="3" name="Content Placeholder 2">
            <a:extLst>
              <a:ext uri="{FF2B5EF4-FFF2-40B4-BE49-F238E27FC236}">
                <a16:creationId xmlns:a16="http://schemas.microsoft.com/office/drawing/2014/main" id="{E5657A23-300E-6948-9B26-1B824164AE23}"/>
              </a:ext>
            </a:extLst>
          </p:cNvPr>
          <p:cNvSpPr>
            <a:spLocks noGrp="1"/>
          </p:cNvSpPr>
          <p:nvPr>
            <p:ph idx="1"/>
          </p:nvPr>
        </p:nvSpPr>
        <p:spPr/>
        <p:txBody>
          <a:bodyPr>
            <a:normAutofit fontScale="55000" lnSpcReduction="20000"/>
          </a:bodyPr>
          <a:lstStyle/>
          <a:p>
            <a:r>
              <a:rPr lang="en-US" dirty="0"/>
              <a:t>The survey was conducted in collaboration between Aalto University School of Business, XBRL Finland and the Finnish Financial Supervisory Authority.</a:t>
            </a:r>
          </a:p>
          <a:p>
            <a:r>
              <a:rPr lang="en-US" dirty="0"/>
              <a:t>The aim of the survey was to probe the current state of XBRL implementation in Finnish issuers that are impacted by the ESEF reporting requirements. This survey is a follow-up survey to similar studies made in April 2021, April 2020 and April 2019. The survey included background questions, questions on the current stage of implementation, questions concerning the choice of deployment model, and questions on issuers’ opinions regarding XBRL and the ESEF reporting requirements.</a:t>
            </a:r>
          </a:p>
          <a:p>
            <a:r>
              <a:rPr lang="en-US" dirty="0"/>
              <a:t>The survey was conducted in May 2022. The survey was sent to 145 Finnish issuers and 26 responses were received, yielding a response rate of 18%.</a:t>
            </a:r>
          </a:p>
          <a:p>
            <a:r>
              <a:rPr lang="en-US" dirty="0"/>
              <a:t>The following slides report the findings of the survey and make a comparison between the responses given by the issuers in 2019, 2020, 2021, and 2022.</a:t>
            </a:r>
          </a:p>
          <a:p>
            <a:r>
              <a:rPr lang="en-US" dirty="0"/>
              <a:t>The survey was administered by Esko Penttinen from Aalto University (esko.penttinen@aalto.fi).</a:t>
            </a:r>
          </a:p>
        </p:txBody>
      </p:sp>
    </p:spTree>
    <p:extLst>
      <p:ext uri="{BB962C8B-B14F-4D97-AF65-F5344CB8AC3E}">
        <p14:creationId xmlns:p14="http://schemas.microsoft.com/office/powerpoint/2010/main" val="28074145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90500" y="1047751"/>
            <a:ext cx="8763000" cy="161583"/>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050" b="1">
                <a:latin typeface="Arial" pitchFamily="34" charset="0"/>
              </a:rPr>
              <a:t>8. Please indicate on a scale (1 = do not agree ... 5 = agree), your opinion on the following statements regarding ESEF and XBRL</a:t>
            </a:r>
          </a:p>
        </p:txBody>
      </p:sp>
      <p:sp>
        <p:nvSpPr>
          <p:cNvPr id="3" name="New shape"/>
          <p:cNvSpPr/>
          <p:nvPr/>
        </p:nvSpPr>
        <p:spPr>
          <a:xfrm>
            <a:off x="190500" y="1350646"/>
            <a:ext cx="8763000" cy="138499"/>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lang="fi-FI" sz="900">
                <a:latin typeface="Arial"/>
              </a:rPr>
              <a:t>Number of respondents</a:t>
            </a:r>
            <a:r>
              <a:rPr sz="900">
                <a:latin typeface="Arial"/>
              </a:rPr>
              <a:t>: 26</a:t>
            </a:r>
          </a:p>
        </p:txBody>
      </p:sp>
      <p:graphicFrame>
        <p:nvGraphicFramePr>
          <p:cNvPr id="4" name="New Table"/>
          <p:cNvGraphicFramePr>
            <a:graphicFrameLocks noGrp="1"/>
          </p:cNvGraphicFramePr>
          <p:nvPr/>
        </p:nvGraphicFramePr>
        <p:xfrm>
          <a:off x="190500" y="1630680"/>
          <a:ext cx="8763000" cy="3291840"/>
        </p:xfrm>
        <a:graphic>
          <a:graphicData uri="http://schemas.openxmlformats.org/drawingml/2006/table">
            <a:tbl>
              <a:tblPr firstRow="1" bandRow="1"/>
              <a:tblGrid>
                <a:gridCol w="1095375">
                  <a:extLst>
                    <a:ext uri="{9D8B030D-6E8A-4147-A177-3AD203B41FA5}">
                      <a16:colId xmlns:a16="http://schemas.microsoft.com/office/drawing/2014/main" val="20000"/>
                    </a:ext>
                  </a:extLst>
                </a:gridCol>
                <a:gridCol w="1095375">
                  <a:extLst>
                    <a:ext uri="{9D8B030D-6E8A-4147-A177-3AD203B41FA5}">
                      <a16:colId xmlns:a16="http://schemas.microsoft.com/office/drawing/2014/main" val="20001"/>
                    </a:ext>
                  </a:extLst>
                </a:gridCol>
                <a:gridCol w="1095375">
                  <a:extLst>
                    <a:ext uri="{9D8B030D-6E8A-4147-A177-3AD203B41FA5}">
                      <a16:colId xmlns:a16="http://schemas.microsoft.com/office/drawing/2014/main" val="20002"/>
                    </a:ext>
                  </a:extLst>
                </a:gridCol>
                <a:gridCol w="1095375">
                  <a:extLst>
                    <a:ext uri="{9D8B030D-6E8A-4147-A177-3AD203B41FA5}">
                      <a16:colId xmlns:a16="http://schemas.microsoft.com/office/drawing/2014/main" val="20003"/>
                    </a:ext>
                  </a:extLst>
                </a:gridCol>
                <a:gridCol w="1095375">
                  <a:extLst>
                    <a:ext uri="{9D8B030D-6E8A-4147-A177-3AD203B41FA5}">
                      <a16:colId xmlns:a16="http://schemas.microsoft.com/office/drawing/2014/main" val="20004"/>
                    </a:ext>
                  </a:extLst>
                </a:gridCol>
                <a:gridCol w="1095375">
                  <a:extLst>
                    <a:ext uri="{9D8B030D-6E8A-4147-A177-3AD203B41FA5}">
                      <a16:colId xmlns:a16="http://schemas.microsoft.com/office/drawing/2014/main" val="20005"/>
                    </a:ext>
                  </a:extLst>
                </a:gridCol>
                <a:gridCol w="1095375">
                  <a:extLst>
                    <a:ext uri="{9D8B030D-6E8A-4147-A177-3AD203B41FA5}">
                      <a16:colId xmlns:a16="http://schemas.microsoft.com/office/drawing/2014/main" val="20006"/>
                    </a:ext>
                  </a:extLst>
                </a:gridCol>
                <a:gridCol w="1095375">
                  <a:extLst>
                    <a:ext uri="{9D8B030D-6E8A-4147-A177-3AD203B41FA5}">
                      <a16:colId xmlns:a16="http://schemas.microsoft.com/office/drawing/2014/main" val="20007"/>
                    </a:ext>
                  </a:extLst>
                </a:gridCol>
              </a:tblGrid>
              <a:tr h="205740">
                <a:tc>
                  <a:txBody>
                    <a:bodyPr/>
                    <a:lstStyle/>
                    <a:p>
                      <a:pPr algn="ctr"/>
                      <a:endParaRPr sz="900" b="1" i="0" u="none">
                        <a:solidFill>
                          <a:srgbClr val="333333"/>
                        </a:solidFill>
                        <a:latin typeface="Arial" pitchFamily="34" charset="0"/>
                      </a:endParaRPr>
                    </a:p>
                  </a:txBody>
                  <a:tcPr marL="68580" marR="68580" marT="34290" marB="34290">
                    <a:lnB w="25400">
                      <a:solidFill>
                        <a:srgbClr val="124456"/>
                      </a:solidFill>
                    </a:lnB>
                  </a:tcPr>
                </a:tc>
                <a:tc>
                  <a:txBody>
                    <a:bodyPr/>
                    <a:lstStyle/>
                    <a:p>
                      <a:pPr algn="r"/>
                      <a:r>
                        <a:rPr sz="900" b="1" i="0" u="none">
                          <a:solidFill>
                            <a:srgbClr val="333333"/>
                          </a:solidFill>
                          <a:latin typeface="Arial"/>
                        </a:rPr>
                        <a:t>1</a:t>
                      </a:r>
                    </a:p>
                  </a:txBody>
                  <a:tcPr marL="68580" marR="68580" marT="34290" marB="34290">
                    <a:lnB w="25400">
                      <a:solidFill>
                        <a:srgbClr val="124456"/>
                      </a:solidFill>
                    </a:lnB>
                  </a:tcPr>
                </a:tc>
                <a:tc>
                  <a:txBody>
                    <a:bodyPr/>
                    <a:lstStyle/>
                    <a:p>
                      <a:pPr algn="r"/>
                      <a:r>
                        <a:rPr sz="900" b="1" i="0" u="none">
                          <a:solidFill>
                            <a:srgbClr val="333333"/>
                          </a:solidFill>
                          <a:latin typeface="Arial"/>
                        </a:rPr>
                        <a:t>2</a:t>
                      </a:r>
                    </a:p>
                  </a:txBody>
                  <a:tcPr marL="68580" marR="68580" marT="34290" marB="34290">
                    <a:lnB w="25400">
                      <a:solidFill>
                        <a:srgbClr val="124456"/>
                      </a:solidFill>
                    </a:lnB>
                  </a:tcPr>
                </a:tc>
                <a:tc>
                  <a:txBody>
                    <a:bodyPr/>
                    <a:lstStyle/>
                    <a:p>
                      <a:pPr algn="r"/>
                      <a:r>
                        <a:rPr sz="900" b="1" i="0" u="none">
                          <a:solidFill>
                            <a:srgbClr val="333333"/>
                          </a:solidFill>
                          <a:latin typeface="Arial"/>
                        </a:rPr>
                        <a:t>3</a:t>
                      </a:r>
                    </a:p>
                  </a:txBody>
                  <a:tcPr marL="68580" marR="68580" marT="34290" marB="34290">
                    <a:lnB w="25400">
                      <a:solidFill>
                        <a:srgbClr val="124456"/>
                      </a:solidFill>
                    </a:lnB>
                  </a:tcPr>
                </a:tc>
                <a:tc>
                  <a:txBody>
                    <a:bodyPr/>
                    <a:lstStyle/>
                    <a:p>
                      <a:pPr algn="r"/>
                      <a:r>
                        <a:rPr sz="900" b="1" i="0" u="none">
                          <a:solidFill>
                            <a:srgbClr val="333333"/>
                          </a:solidFill>
                          <a:latin typeface="Arial"/>
                        </a:rPr>
                        <a:t>4</a:t>
                      </a:r>
                    </a:p>
                  </a:txBody>
                  <a:tcPr marL="68580" marR="68580" marT="34290" marB="34290">
                    <a:lnB w="25400">
                      <a:solidFill>
                        <a:srgbClr val="124456"/>
                      </a:solidFill>
                    </a:lnB>
                  </a:tcPr>
                </a:tc>
                <a:tc>
                  <a:txBody>
                    <a:bodyPr/>
                    <a:lstStyle/>
                    <a:p>
                      <a:pPr algn="r"/>
                      <a:r>
                        <a:rPr sz="900" b="1" i="0" u="none">
                          <a:solidFill>
                            <a:srgbClr val="333333"/>
                          </a:solidFill>
                          <a:latin typeface="Arial"/>
                        </a:rPr>
                        <a:t>5</a:t>
                      </a:r>
                    </a:p>
                  </a:txBody>
                  <a:tcPr marL="68580" marR="68580" marT="34290" marB="34290">
                    <a:lnB w="25400">
                      <a:solidFill>
                        <a:srgbClr val="124456"/>
                      </a:solidFill>
                    </a:lnB>
                  </a:tcPr>
                </a:tc>
                <a:tc>
                  <a:txBody>
                    <a:bodyPr/>
                    <a:lstStyle/>
                    <a:p>
                      <a:pPr algn="ctr"/>
                      <a:r>
                        <a:rPr sz="900" b="1" i="0" u="none">
                          <a:solidFill>
                            <a:srgbClr val="333333"/>
                          </a:solidFill>
                          <a:latin typeface="Arial"/>
                        </a:rPr>
                        <a:t>Keskiarvo</a:t>
                      </a:r>
                    </a:p>
                  </a:txBody>
                  <a:tcPr marL="68580" marR="68580" marT="34290" marB="34290">
                    <a:lnB w="25400">
                      <a:solidFill>
                        <a:srgbClr val="124456"/>
                      </a:solidFill>
                    </a:lnB>
                  </a:tcPr>
                </a:tc>
                <a:tc>
                  <a:txBody>
                    <a:bodyPr/>
                    <a:lstStyle/>
                    <a:p>
                      <a:pPr algn="ctr"/>
                      <a:r>
                        <a:rPr sz="900" b="1" i="0" u="none">
                          <a:solidFill>
                            <a:srgbClr val="333333"/>
                          </a:solidFill>
                          <a:latin typeface="Arial"/>
                        </a:rPr>
                        <a:t>Mediaani</a:t>
                      </a:r>
                    </a:p>
                  </a:txBody>
                  <a:tcPr marL="68580" marR="68580" marT="34290" marB="34290">
                    <a:lnB w="25400">
                      <a:solidFill>
                        <a:srgbClr val="124456"/>
                      </a:solidFill>
                    </a:lnB>
                  </a:tcPr>
                </a:tc>
                <a:extLst>
                  <a:ext uri="{0D108BD9-81ED-4DB2-BD59-A6C34878D82A}">
                    <a16:rowId xmlns:a16="http://schemas.microsoft.com/office/drawing/2014/main" val="10000"/>
                  </a:ext>
                </a:extLst>
              </a:tr>
              <a:tr h="480060">
                <a:tc>
                  <a:txBody>
                    <a:bodyPr/>
                    <a:lstStyle/>
                    <a:p>
                      <a:pPr algn="r"/>
                      <a:r>
                        <a:rPr sz="900" b="0" i="0" u="none">
                          <a:solidFill>
                            <a:srgbClr val="333333"/>
                          </a:solidFill>
                          <a:latin typeface="Arial"/>
                        </a:rPr>
                        <a:t>It is difficult to find expertise on XBRL in Finland</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7,7%</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11,5%</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42,3%</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34,6%</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3,9%</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3,2</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3,0</a:t>
                      </a:r>
                    </a:p>
                  </a:txBody>
                  <a:tcPr marL="68580" marR="68580" marT="34290" marB="34290">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1"/>
                  </a:ext>
                </a:extLst>
              </a:tr>
              <a:tr h="480060">
                <a:tc>
                  <a:txBody>
                    <a:bodyPr/>
                    <a:lstStyle/>
                    <a:p>
                      <a:pPr algn="r"/>
                      <a:r>
                        <a:rPr sz="900" b="0" i="0" u="none">
                          <a:solidFill>
                            <a:srgbClr val="333333"/>
                          </a:solidFill>
                          <a:latin typeface="Arial"/>
                        </a:rPr>
                        <a:t>It is difficult to find expertise on XBRL globally</a:t>
                      </a:r>
                    </a:p>
                  </a:txBody>
                  <a:tcPr marL="68580" marR="68580" marT="34290" marB="34290">
                    <a:solidFill>
                      <a:srgbClr val="EFEFEF"/>
                    </a:solidFill>
                  </a:tcPr>
                </a:tc>
                <a:tc>
                  <a:txBody>
                    <a:bodyPr/>
                    <a:lstStyle/>
                    <a:p>
                      <a:pPr algn="r"/>
                      <a:r>
                        <a:rPr sz="900" b="0" i="0" u="none">
                          <a:solidFill>
                            <a:srgbClr val="333333"/>
                          </a:solidFill>
                          <a:latin typeface="Arial"/>
                        </a:rPr>
                        <a:t>20,0%</a:t>
                      </a:r>
                    </a:p>
                  </a:txBody>
                  <a:tcPr marL="68580" marR="68580" marT="34290" marB="34290">
                    <a:solidFill>
                      <a:srgbClr val="EFEFEF"/>
                    </a:solidFill>
                  </a:tcPr>
                </a:tc>
                <a:tc>
                  <a:txBody>
                    <a:bodyPr/>
                    <a:lstStyle/>
                    <a:p>
                      <a:pPr algn="r"/>
                      <a:r>
                        <a:rPr sz="900" b="0" i="0" u="none">
                          <a:solidFill>
                            <a:srgbClr val="333333"/>
                          </a:solidFill>
                          <a:latin typeface="Arial"/>
                        </a:rPr>
                        <a:t>20,0%</a:t>
                      </a:r>
                    </a:p>
                  </a:txBody>
                  <a:tcPr marL="68580" marR="68580" marT="34290" marB="34290">
                    <a:solidFill>
                      <a:srgbClr val="EFEFEF"/>
                    </a:solidFill>
                  </a:tcPr>
                </a:tc>
                <a:tc>
                  <a:txBody>
                    <a:bodyPr/>
                    <a:lstStyle/>
                    <a:p>
                      <a:pPr algn="r"/>
                      <a:r>
                        <a:rPr sz="900" b="0" i="0" u="none">
                          <a:solidFill>
                            <a:srgbClr val="333333"/>
                          </a:solidFill>
                          <a:latin typeface="Arial"/>
                        </a:rPr>
                        <a:t>40,0%</a:t>
                      </a:r>
                    </a:p>
                  </a:txBody>
                  <a:tcPr marL="68580" marR="68580" marT="34290" marB="34290">
                    <a:solidFill>
                      <a:srgbClr val="EFEFEF"/>
                    </a:solidFill>
                  </a:tcPr>
                </a:tc>
                <a:tc>
                  <a:txBody>
                    <a:bodyPr/>
                    <a:lstStyle/>
                    <a:p>
                      <a:pPr algn="r"/>
                      <a:r>
                        <a:rPr sz="900" b="0" i="0" u="none">
                          <a:solidFill>
                            <a:srgbClr val="333333"/>
                          </a:solidFill>
                          <a:latin typeface="Arial"/>
                        </a:rPr>
                        <a:t>16,0%</a:t>
                      </a:r>
                    </a:p>
                  </a:txBody>
                  <a:tcPr marL="68580" marR="68580" marT="34290" marB="34290">
                    <a:solidFill>
                      <a:srgbClr val="EFEFEF"/>
                    </a:solidFill>
                  </a:tcPr>
                </a:tc>
                <a:tc>
                  <a:txBody>
                    <a:bodyPr/>
                    <a:lstStyle/>
                    <a:p>
                      <a:pPr algn="r"/>
                      <a:r>
                        <a:rPr sz="900" b="0" i="0" u="none">
                          <a:solidFill>
                            <a:srgbClr val="333333"/>
                          </a:solidFill>
                          <a:latin typeface="Arial"/>
                        </a:rPr>
                        <a:t>4,0%</a:t>
                      </a:r>
                    </a:p>
                  </a:txBody>
                  <a:tcPr marL="68580" marR="68580" marT="34290" marB="34290">
                    <a:solidFill>
                      <a:srgbClr val="EFEFEF"/>
                    </a:solidFill>
                  </a:tcPr>
                </a:tc>
                <a:tc>
                  <a:txBody>
                    <a:bodyPr/>
                    <a:lstStyle/>
                    <a:p>
                      <a:pPr algn="r"/>
                      <a:r>
                        <a:rPr sz="900" b="0" i="0" u="none">
                          <a:solidFill>
                            <a:srgbClr val="333333"/>
                          </a:solidFill>
                          <a:latin typeface="Arial"/>
                        </a:rPr>
                        <a:t>2,6</a:t>
                      </a:r>
                    </a:p>
                  </a:txBody>
                  <a:tcPr marL="68580" marR="68580" marT="34290" marB="34290">
                    <a:solidFill>
                      <a:srgbClr val="EFEFEF"/>
                    </a:solidFill>
                  </a:tcPr>
                </a:tc>
                <a:tc>
                  <a:txBody>
                    <a:bodyPr/>
                    <a:lstStyle/>
                    <a:p>
                      <a:pPr algn="r"/>
                      <a:r>
                        <a:rPr sz="900" b="0" i="0" u="none">
                          <a:solidFill>
                            <a:srgbClr val="333333"/>
                          </a:solidFill>
                          <a:latin typeface="Arial"/>
                        </a:rPr>
                        <a:t>3,0</a:t>
                      </a:r>
                    </a:p>
                  </a:txBody>
                  <a:tcPr marL="68580" marR="68580" marT="34290" marB="34290">
                    <a:solidFill>
                      <a:srgbClr val="EFEFEF"/>
                    </a:solidFill>
                  </a:tcPr>
                </a:tc>
                <a:extLst>
                  <a:ext uri="{0D108BD9-81ED-4DB2-BD59-A6C34878D82A}">
                    <a16:rowId xmlns:a16="http://schemas.microsoft.com/office/drawing/2014/main" val="10002"/>
                  </a:ext>
                </a:extLst>
              </a:tr>
              <a:tr h="617220">
                <a:tc>
                  <a:txBody>
                    <a:bodyPr/>
                    <a:lstStyle/>
                    <a:p>
                      <a:pPr algn="r"/>
                      <a:r>
                        <a:rPr sz="900" b="0" i="0" u="none">
                          <a:solidFill>
                            <a:srgbClr val="333333"/>
                          </a:solidFill>
                          <a:latin typeface="Arial"/>
                        </a:rPr>
                        <a:t>Our company has employees knowledgeable on XBRL</a:t>
                      </a:r>
                    </a:p>
                  </a:txBody>
                  <a:tcPr marL="68580" marR="68580" marT="34290" marB="34290"/>
                </a:tc>
                <a:tc>
                  <a:txBody>
                    <a:bodyPr/>
                    <a:lstStyle/>
                    <a:p>
                      <a:pPr algn="r"/>
                      <a:r>
                        <a:rPr sz="900" b="0" i="0" u="none">
                          <a:solidFill>
                            <a:srgbClr val="333333"/>
                          </a:solidFill>
                          <a:latin typeface="Arial"/>
                        </a:rPr>
                        <a:t>15,4%</a:t>
                      </a:r>
                    </a:p>
                  </a:txBody>
                  <a:tcPr marL="68580" marR="68580" marT="34290" marB="34290"/>
                </a:tc>
                <a:tc>
                  <a:txBody>
                    <a:bodyPr/>
                    <a:lstStyle/>
                    <a:p>
                      <a:pPr algn="r"/>
                      <a:r>
                        <a:rPr sz="900" b="0" i="0" u="none">
                          <a:solidFill>
                            <a:srgbClr val="333333"/>
                          </a:solidFill>
                          <a:latin typeface="Arial"/>
                        </a:rPr>
                        <a:t>15,4%</a:t>
                      </a:r>
                    </a:p>
                  </a:txBody>
                  <a:tcPr marL="68580" marR="68580" marT="34290" marB="34290"/>
                </a:tc>
                <a:tc>
                  <a:txBody>
                    <a:bodyPr/>
                    <a:lstStyle/>
                    <a:p>
                      <a:pPr algn="r"/>
                      <a:r>
                        <a:rPr sz="900" b="0" i="0" u="none">
                          <a:solidFill>
                            <a:srgbClr val="333333"/>
                          </a:solidFill>
                          <a:latin typeface="Arial"/>
                        </a:rPr>
                        <a:t>30,8%</a:t>
                      </a:r>
                    </a:p>
                  </a:txBody>
                  <a:tcPr marL="68580" marR="68580" marT="34290" marB="34290"/>
                </a:tc>
                <a:tc>
                  <a:txBody>
                    <a:bodyPr/>
                    <a:lstStyle/>
                    <a:p>
                      <a:pPr algn="r"/>
                      <a:r>
                        <a:rPr sz="900" b="0" i="0" u="none">
                          <a:solidFill>
                            <a:srgbClr val="333333"/>
                          </a:solidFill>
                          <a:latin typeface="Arial"/>
                        </a:rPr>
                        <a:t>38,4%</a:t>
                      </a:r>
                    </a:p>
                  </a:txBody>
                  <a:tcPr marL="68580" marR="68580" marT="34290" marB="34290"/>
                </a:tc>
                <a:tc>
                  <a:txBody>
                    <a:bodyPr/>
                    <a:lstStyle/>
                    <a:p>
                      <a:pPr algn="r"/>
                      <a:r>
                        <a:rPr sz="900" b="0" i="0" u="none">
                          <a:solidFill>
                            <a:srgbClr val="333333"/>
                          </a:solidFill>
                          <a:latin typeface="Arial"/>
                        </a:rPr>
                        <a:t>0,0%</a:t>
                      </a:r>
                    </a:p>
                  </a:txBody>
                  <a:tcPr marL="68580" marR="68580" marT="34290" marB="34290"/>
                </a:tc>
                <a:tc>
                  <a:txBody>
                    <a:bodyPr/>
                    <a:lstStyle/>
                    <a:p>
                      <a:pPr algn="r"/>
                      <a:r>
                        <a:rPr sz="900" b="0" i="0" u="none">
                          <a:solidFill>
                            <a:srgbClr val="333333"/>
                          </a:solidFill>
                          <a:latin typeface="Arial"/>
                        </a:rPr>
                        <a:t>2,9</a:t>
                      </a:r>
                    </a:p>
                  </a:txBody>
                  <a:tcPr marL="68580" marR="68580" marT="34290" marB="34290"/>
                </a:tc>
                <a:tc>
                  <a:txBody>
                    <a:bodyPr/>
                    <a:lstStyle/>
                    <a:p>
                      <a:pPr algn="r"/>
                      <a:r>
                        <a:rPr sz="900" b="0" i="0" u="none">
                          <a:solidFill>
                            <a:srgbClr val="333333"/>
                          </a:solidFill>
                          <a:latin typeface="Arial"/>
                        </a:rPr>
                        <a:t>3,0</a:t>
                      </a:r>
                    </a:p>
                  </a:txBody>
                  <a:tcPr marL="68580" marR="68580" marT="34290" marB="34290"/>
                </a:tc>
                <a:extLst>
                  <a:ext uri="{0D108BD9-81ED-4DB2-BD59-A6C34878D82A}">
                    <a16:rowId xmlns:a16="http://schemas.microsoft.com/office/drawing/2014/main" val="10003"/>
                  </a:ext>
                </a:extLst>
              </a:tr>
              <a:tr h="480060">
                <a:tc>
                  <a:txBody>
                    <a:bodyPr/>
                    <a:lstStyle/>
                    <a:p>
                      <a:pPr algn="r"/>
                      <a:r>
                        <a:rPr sz="900" b="0" i="0" u="none">
                          <a:solidFill>
                            <a:srgbClr val="333333"/>
                          </a:solidFill>
                          <a:latin typeface="Arial"/>
                        </a:rPr>
                        <a:t>I am knowledgeable on XBRL</a:t>
                      </a:r>
                    </a:p>
                  </a:txBody>
                  <a:tcPr marL="68580" marR="68580" marT="34290" marB="34290">
                    <a:solidFill>
                      <a:srgbClr val="EFEFEF"/>
                    </a:solidFill>
                  </a:tcPr>
                </a:tc>
                <a:tc>
                  <a:txBody>
                    <a:bodyPr/>
                    <a:lstStyle/>
                    <a:p>
                      <a:pPr algn="r"/>
                      <a:r>
                        <a:rPr sz="900" b="0" i="0" u="none">
                          <a:solidFill>
                            <a:srgbClr val="333333"/>
                          </a:solidFill>
                          <a:latin typeface="Arial"/>
                        </a:rPr>
                        <a:t>11,6%</a:t>
                      </a:r>
                    </a:p>
                  </a:txBody>
                  <a:tcPr marL="68580" marR="68580" marT="34290" marB="34290">
                    <a:solidFill>
                      <a:srgbClr val="EFEFEF"/>
                    </a:solidFill>
                  </a:tcPr>
                </a:tc>
                <a:tc>
                  <a:txBody>
                    <a:bodyPr/>
                    <a:lstStyle/>
                    <a:p>
                      <a:pPr algn="r"/>
                      <a:r>
                        <a:rPr sz="900" b="0" i="0" u="none">
                          <a:solidFill>
                            <a:srgbClr val="333333"/>
                          </a:solidFill>
                          <a:latin typeface="Arial"/>
                        </a:rPr>
                        <a:t>19,2%</a:t>
                      </a:r>
                    </a:p>
                  </a:txBody>
                  <a:tcPr marL="68580" marR="68580" marT="34290" marB="34290">
                    <a:solidFill>
                      <a:srgbClr val="EFEFEF"/>
                    </a:solidFill>
                  </a:tcPr>
                </a:tc>
                <a:tc>
                  <a:txBody>
                    <a:bodyPr/>
                    <a:lstStyle/>
                    <a:p>
                      <a:pPr algn="r"/>
                      <a:r>
                        <a:rPr sz="900" b="0" i="0" u="none">
                          <a:solidFill>
                            <a:srgbClr val="333333"/>
                          </a:solidFill>
                          <a:latin typeface="Arial"/>
                        </a:rPr>
                        <a:t>34,6%</a:t>
                      </a:r>
                    </a:p>
                  </a:txBody>
                  <a:tcPr marL="68580" marR="68580" marT="34290" marB="34290">
                    <a:solidFill>
                      <a:srgbClr val="EFEFEF"/>
                    </a:solidFill>
                  </a:tcPr>
                </a:tc>
                <a:tc>
                  <a:txBody>
                    <a:bodyPr/>
                    <a:lstStyle/>
                    <a:p>
                      <a:pPr algn="r"/>
                      <a:r>
                        <a:rPr sz="900" b="0" i="0" u="none">
                          <a:solidFill>
                            <a:srgbClr val="333333"/>
                          </a:solidFill>
                          <a:latin typeface="Arial"/>
                        </a:rPr>
                        <a:t>26,9%</a:t>
                      </a:r>
                    </a:p>
                  </a:txBody>
                  <a:tcPr marL="68580" marR="68580" marT="34290" marB="34290">
                    <a:solidFill>
                      <a:srgbClr val="EFEFEF"/>
                    </a:solidFill>
                  </a:tcPr>
                </a:tc>
                <a:tc>
                  <a:txBody>
                    <a:bodyPr/>
                    <a:lstStyle/>
                    <a:p>
                      <a:pPr algn="r"/>
                      <a:r>
                        <a:rPr sz="900" b="0" i="0" u="none">
                          <a:solidFill>
                            <a:srgbClr val="333333"/>
                          </a:solidFill>
                          <a:latin typeface="Arial"/>
                        </a:rPr>
                        <a:t>7,7%</a:t>
                      </a:r>
                    </a:p>
                  </a:txBody>
                  <a:tcPr marL="68580" marR="68580" marT="34290" marB="34290">
                    <a:solidFill>
                      <a:srgbClr val="EFEFEF"/>
                    </a:solidFill>
                  </a:tcPr>
                </a:tc>
                <a:tc>
                  <a:txBody>
                    <a:bodyPr/>
                    <a:lstStyle/>
                    <a:p>
                      <a:pPr algn="r"/>
                      <a:r>
                        <a:rPr sz="900" b="0" i="0" u="none">
                          <a:solidFill>
                            <a:srgbClr val="333333"/>
                          </a:solidFill>
                          <a:latin typeface="Arial"/>
                        </a:rPr>
                        <a:t>3,0</a:t>
                      </a:r>
                    </a:p>
                  </a:txBody>
                  <a:tcPr marL="68580" marR="68580" marT="34290" marB="34290">
                    <a:solidFill>
                      <a:srgbClr val="EFEFEF"/>
                    </a:solidFill>
                  </a:tcPr>
                </a:tc>
                <a:tc>
                  <a:txBody>
                    <a:bodyPr/>
                    <a:lstStyle/>
                    <a:p>
                      <a:pPr algn="r"/>
                      <a:r>
                        <a:rPr sz="900" b="0" i="0" u="none">
                          <a:solidFill>
                            <a:srgbClr val="333333"/>
                          </a:solidFill>
                          <a:latin typeface="Arial"/>
                        </a:rPr>
                        <a:t>3,0</a:t>
                      </a:r>
                    </a:p>
                  </a:txBody>
                  <a:tcPr marL="68580" marR="68580" marT="34290" marB="34290">
                    <a:solidFill>
                      <a:srgbClr val="EFEFEF"/>
                    </a:solidFill>
                  </a:tcPr>
                </a:tc>
                <a:extLst>
                  <a:ext uri="{0D108BD9-81ED-4DB2-BD59-A6C34878D82A}">
                    <a16:rowId xmlns:a16="http://schemas.microsoft.com/office/drawing/2014/main" val="10004"/>
                  </a:ext>
                </a:extLst>
              </a:tr>
              <a:tr h="1028700">
                <a:tc>
                  <a:txBody>
                    <a:bodyPr/>
                    <a:lstStyle/>
                    <a:p>
                      <a:pPr algn="r"/>
                      <a:r>
                        <a:rPr sz="900" b="0" i="0" u="none">
                          <a:solidFill>
                            <a:srgbClr val="333333"/>
                          </a:solidFill>
                          <a:latin typeface="Arial"/>
                        </a:rPr>
                        <a:t>Implementing ESEF and XBRL requires considerable investments in IT resources from companies</a:t>
                      </a:r>
                    </a:p>
                  </a:txBody>
                  <a:tcPr marL="68580" marR="68580" marT="34290" marB="34290"/>
                </a:tc>
                <a:tc>
                  <a:txBody>
                    <a:bodyPr/>
                    <a:lstStyle/>
                    <a:p>
                      <a:pPr algn="r"/>
                      <a:r>
                        <a:rPr sz="900" b="0" i="0" u="none">
                          <a:solidFill>
                            <a:srgbClr val="333333"/>
                          </a:solidFill>
                          <a:latin typeface="Arial"/>
                        </a:rPr>
                        <a:t>11,5%</a:t>
                      </a:r>
                    </a:p>
                  </a:txBody>
                  <a:tcPr marL="68580" marR="68580" marT="34290" marB="34290"/>
                </a:tc>
                <a:tc>
                  <a:txBody>
                    <a:bodyPr/>
                    <a:lstStyle/>
                    <a:p>
                      <a:pPr algn="r"/>
                      <a:r>
                        <a:rPr sz="900" b="0" i="0" u="none">
                          <a:solidFill>
                            <a:srgbClr val="333333"/>
                          </a:solidFill>
                          <a:latin typeface="Arial"/>
                        </a:rPr>
                        <a:t>23,1%</a:t>
                      </a:r>
                    </a:p>
                  </a:txBody>
                  <a:tcPr marL="68580" marR="68580" marT="34290" marB="34290"/>
                </a:tc>
                <a:tc>
                  <a:txBody>
                    <a:bodyPr/>
                    <a:lstStyle/>
                    <a:p>
                      <a:pPr algn="r"/>
                      <a:r>
                        <a:rPr sz="900" b="0" i="0" u="none">
                          <a:solidFill>
                            <a:srgbClr val="333333"/>
                          </a:solidFill>
                          <a:latin typeface="Arial"/>
                        </a:rPr>
                        <a:t>30,8%</a:t>
                      </a:r>
                    </a:p>
                  </a:txBody>
                  <a:tcPr marL="68580" marR="68580" marT="34290" marB="34290"/>
                </a:tc>
                <a:tc>
                  <a:txBody>
                    <a:bodyPr/>
                    <a:lstStyle/>
                    <a:p>
                      <a:pPr algn="r"/>
                      <a:r>
                        <a:rPr sz="900" b="0" i="0" u="none">
                          <a:solidFill>
                            <a:srgbClr val="333333"/>
                          </a:solidFill>
                          <a:latin typeface="Arial"/>
                        </a:rPr>
                        <a:t>15,4%</a:t>
                      </a:r>
                    </a:p>
                  </a:txBody>
                  <a:tcPr marL="68580" marR="68580" marT="34290" marB="34290"/>
                </a:tc>
                <a:tc>
                  <a:txBody>
                    <a:bodyPr/>
                    <a:lstStyle/>
                    <a:p>
                      <a:pPr algn="r"/>
                      <a:r>
                        <a:rPr sz="900" b="0" i="0" u="none">
                          <a:solidFill>
                            <a:srgbClr val="333333"/>
                          </a:solidFill>
                          <a:latin typeface="Arial"/>
                        </a:rPr>
                        <a:t>19,2%</a:t>
                      </a:r>
                    </a:p>
                  </a:txBody>
                  <a:tcPr marL="68580" marR="68580" marT="34290" marB="34290"/>
                </a:tc>
                <a:tc>
                  <a:txBody>
                    <a:bodyPr/>
                    <a:lstStyle/>
                    <a:p>
                      <a:pPr algn="r"/>
                      <a:r>
                        <a:rPr sz="900" b="0" i="0" u="none">
                          <a:solidFill>
                            <a:srgbClr val="333333"/>
                          </a:solidFill>
                          <a:latin typeface="Arial"/>
                        </a:rPr>
                        <a:t>3,1</a:t>
                      </a:r>
                    </a:p>
                  </a:txBody>
                  <a:tcPr marL="68580" marR="68580" marT="34290" marB="34290"/>
                </a:tc>
                <a:tc>
                  <a:txBody>
                    <a:bodyPr/>
                    <a:lstStyle/>
                    <a:p>
                      <a:pPr algn="r"/>
                      <a:r>
                        <a:rPr sz="900" b="0" i="0" u="none">
                          <a:solidFill>
                            <a:srgbClr val="333333"/>
                          </a:solidFill>
                          <a:latin typeface="Arial"/>
                        </a:rPr>
                        <a:t>3,0</a:t>
                      </a:r>
                    </a:p>
                  </a:txBody>
                  <a:tcPr marL="68580" marR="68580" marT="34290" marB="34290"/>
                </a:tc>
                <a:extLst>
                  <a:ext uri="{0D108BD9-81ED-4DB2-BD59-A6C34878D82A}">
                    <a16:rowId xmlns:a16="http://schemas.microsoft.com/office/drawing/2014/main" val="10005"/>
                  </a:ext>
                </a:extLst>
              </a:tr>
            </a:tbl>
          </a:graphicData>
        </a:graphic>
      </p:graphicFrame>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New Table"/>
          <p:cNvGraphicFramePr>
            <a:graphicFrameLocks noGrp="1"/>
          </p:cNvGraphicFramePr>
          <p:nvPr/>
        </p:nvGraphicFramePr>
        <p:xfrm>
          <a:off x="190500" y="1047750"/>
          <a:ext cx="8763000" cy="4526280"/>
        </p:xfrm>
        <a:graphic>
          <a:graphicData uri="http://schemas.openxmlformats.org/drawingml/2006/table">
            <a:tbl>
              <a:tblPr firstRow="1" bandRow="1"/>
              <a:tblGrid>
                <a:gridCol w="1095375">
                  <a:extLst>
                    <a:ext uri="{9D8B030D-6E8A-4147-A177-3AD203B41FA5}">
                      <a16:colId xmlns:a16="http://schemas.microsoft.com/office/drawing/2014/main" val="20000"/>
                    </a:ext>
                  </a:extLst>
                </a:gridCol>
                <a:gridCol w="1095375">
                  <a:extLst>
                    <a:ext uri="{9D8B030D-6E8A-4147-A177-3AD203B41FA5}">
                      <a16:colId xmlns:a16="http://schemas.microsoft.com/office/drawing/2014/main" val="20001"/>
                    </a:ext>
                  </a:extLst>
                </a:gridCol>
                <a:gridCol w="1095375">
                  <a:extLst>
                    <a:ext uri="{9D8B030D-6E8A-4147-A177-3AD203B41FA5}">
                      <a16:colId xmlns:a16="http://schemas.microsoft.com/office/drawing/2014/main" val="20002"/>
                    </a:ext>
                  </a:extLst>
                </a:gridCol>
                <a:gridCol w="1095375">
                  <a:extLst>
                    <a:ext uri="{9D8B030D-6E8A-4147-A177-3AD203B41FA5}">
                      <a16:colId xmlns:a16="http://schemas.microsoft.com/office/drawing/2014/main" val="20003"/>
                    </a:ext>
                  </a:extLst>
                </a:gridCol>
                <a:gridCol w="1095375">
                  <a:extLst>
                    <a:ext uri="{9D8B030D-6E8A-4147-A177-3AD203B41FA5}">
                      <a16:colId xmlns:a16="http://schemas.microsoft.com/office/drawing/2014/main" val="20004"/>
                    </a:ext>
                  </a:extLst>
                </a:gridCol>
                <a:gridCol w="1095375">
                  <a:extLst>
                    <a:ext uri="{9D8B030D-6E8A-4147-A177-3AD203B41FA5}">
                      <a16:colId xmlns:a16="http://schemas.microsoft.com/office/drawing/2014/main" val="20005"/>
                    </a:ext>
                  </a:extLst>
                </a:gridCol>
                <a:gridCol w="1095375">
                  <a:extLst>
                    <a:ext uri="{9D8B030D-6E8A-4147-A177-3AD203B41FA5}">
                      <a16:colId xmlns:a16="http://schemas.microsoft.com/office/drawing/2014/main" val="20006"/>
                    </a:ext>
                  </a:extLst>
                </a:gridCol>
                <a:gridCol w="1095375">
                  <a:extLst>
                    <a:ext uri="{9D8B030D-6E8A-4147-A177-3AD203B41FA5}">
                      <a16:colId xmlns:a16="http://schemas.microsoft.com/office/drawing/2014/main" val="20007"/>
                    </a:ext>
                  </a:extLst>
                </a:gridCol>
              </a:tblGrid>
              <a:tr h="205740">
                <a:tc>
                  <a:txBody>
                    <a:bodyPr/>
                    <a:lstStyle/>
                    <a:p>
                      <a:pPr algn="ctr"/>
                      <a:endParaRPr sz="900" b="1" i="0" u="none">
                        <a:solidFill>
                          <a:srgbClr val="333333"/>
                        </a:solidFill>
                        <a:latin typeface="Arial" pitchFamily="34" charset="0"/>
                      </a:endParaRPr>
                    </a:p>
                  </a:txBody>
                  <a:tcPr marL="68580" marR="68580" marT="34290" marB="34290">
                    <a:lnB w="25400">
                      <a:solidFill>
                        <a:srgbClr val="124456"/>
                      </a:solidFill>
                    </a:lnB>
                  </a:tcPr>
                </a:tc>
                <a:tc>
                  <a:txBody>
                    <a:bodyPr/>
                    <a:lstStyle/>
                    <a:p>
                      <a:pPr algn="r"/>
                      <a:r>
                        <a:rPr sz="900" b="1" i="0" u="none">
                          <a:solidFill>
                            <a:srgbClr val="333333"/>
                          </a:solidFill>
                          <a:latin typeface="Arial"/>
                        </a:rPr>
                        <a:t>1</a:t>
                      </a:r>
                    </a:p>
                  </a:txBody>
                  <a:tcPr marL="68580" marR="68580" marT="34290" marB="34290">
                    <a:lnB w="25400">
                      <a:solidFill>
                        <a:srgbClr val="124456"/>
                      </a:solidFill>
                    </a:lnB>
                  </a:tcPr>
                </a:tc>
                <a:tc>
                  <a:txBody>
                    <a:bodyPr/>
                    <a:lstStyle/>
                    <a:p>
                      <a:pPr algn="r"/>
                      <a:r>
                        <a:rPr sz="900" b="1" i="0" u="none">
                          <a:solidFill>
                            <a:srgbClr val="333333"/>
                          </a:solidFill>
                          <a:latin typeface="Arial"/>
                        </a:rPr>
                        <a:t>2</a:t>
                      </a:r>
                    </a:p>
                  </a:txBody>
                  <a:tcPr marL="68580" marR="68580" marT="34290" marB="34290">
                    <a:lnB w="25400">
                      <a:solidFill>
                        <a:srgbClr val="124456"/>
                      </a:solidFill>
                    </a:lnB>
                  </a:tcPr>
                </a:tc>
                <a:tc>
                  <a:txBody>
                    <a:bodyPr/>
                    <a:lstStyle/>
                    <a:p>
                      <a:pPr algn="r"/>
                      <a:r>
                        <a:rPr sz="900" b="1" i="0" u="none">
                          <a:solidFill>
                            <a:srgbClr val="333333"/>
                          </a:solidFill>
                          <a:latin typeface="Arial"/>
                        </a:rPr>
                        <a:t>3</a:t>
                      </a:r>
                    </a:p>
                  </a:txBody>
                  <a:tcPr marL="68580" marR="68580" marT="34290" marB="34290">
                    <a:lnB w="25400">
                      <a:solidFill>
                        <a:srgbClr val="124456"/>
                      </a:solidFill>
                    </a:lnB>
                  </a:tcPr>
                </a:tc>
                <a:tc>
                  <a:txBody>
                    <a:bodyPr/>
                    <a:lstStyle/>
                    <a:p>
                      <a:pPr algn="r"/>
                      <a:r>
                        <a:rPr sz="900" b="1" i="0" u="none">
                          <a:solidFill>
                            <a:srgbClr val="333333"/>
                          </a:solidFill>
                          <a:latin typeface="Arial"/>
                        </a:rPr>
                        <a:t>4</a:t>
                      </a:r>
                    </a:p>
                  </a:txBody>
                  <a:tcPr marL="68580" marR="68580" marT="34290" marB="34290">
                    <a:lnB w="25400">
                      <a:solidFill>
                        <a:srgbClr val="124456"/>
                      </a:solidFill>
                    </a:lnB>
                  </a:tcPr>
                </a:tc>
                <a:tc>
                  <a:txBody>
                    <a:bodyPr/>
                    <a:lstStyle/>
                    <a:p>
                      <a:pPr algn="r"/>
                      <a:r>
                        <a:rPr sz="900" b="1" i="0" u="none">
                          <a:solidFill>
                            <a:srgbClr val="333333"/>
                          </a:solidFill>
                          <a:latin typeface="Arial"/>
                        </a:rPr>
                        <a:t>5</a:t>
                      </a:r>
                    </a:p>
                  </a:txBody>
                  <a:tcPr marL="68580" marR="68580" marT="34290" marB="34290">
                    <a:lnB w="25400">
                      <a:solidFill>
                        <a:srgbClr val="124456"/>
                      </a:solidFill>
                    </a:lnB>
                  </a:tcPr>
                </a:tc>
                <a:tc>
                  <a:txBody>
                    <a:bodyPr/>
                    <a:lstStyle/>
                    <a:p>
                      <a:pPr algn="ctr"/>
                      <a:r>
                        <a:rPr sz="900" b="1" i="0" u="none">
                          <a:solidFill>
                            <a:srgbClr val="333333"/>
                          </a:solidFill>
                          <a:latin typeface="Arial"/>
                        </a:rPr>
                        <a:t>Keskiarvo</a:t>
                      </a:r>
                    </a:p>
                  </a:txBody>
                  <a:tcPr marL="68580" marR="68580" marT="34290" marB="34290">
                    <a:lnB w="25400">
                      <a:solidFill>
                        <a:srgbClr val="124456"/>
                      </a:solidFill>
                    </a:lnB>
                  </a:tcPr>
                </a:tc>
                <a:tc>
                  <a:txBody>
                    <a:bodyPr/>
                    <a:lstStyle/>
                    <a:p>
                      <a:pPr algn="ctr"/>
                      <a:r>
                        <a:rPr sz="900" b="1" i="0" u="none">
                          <a:solidFill>
                            <a:srgbClr val="333333"/>
                          </a:solidFill>
                          <a:latin typeface="Arial"/>
                        </a:rPr>
                        <a:t>Mediaani</a:t>
                      </a:r>
                    </a:p>
                  </a:txBody>
                  <a:tcPr marL="68580" marR="68580" marT="34290" marB="34290">
                    <a:lnB w="25400">
                      <a:solidFill>
                        <a:srgbClr val="124456"/>
                      </a:solidFill>
                    </a:lnB>
                  </a:tcPr>
                </a:tc>
                <a:extLst>
                  <a:ext uri="{0D108BD9-81ED-4DB2-BD59-A6C34878D82A}">
                    <a16:rowId xmlns:a16="http://schemas.microsoft.com/office/drawing/2014/main" val="10000"/>
                  </a:ext>
                </a:extLst>
              </a:tr>
              <a:tr h="891540">
                <a:tc>
                  <a:txBody>
                    <a:bodyPr/>
                    <a:lstStyle/>
                    <a:p>
                      <a:pPr algn="r"/>
                      <a:r>
                        <a:rPr sz="900" b="0" i="0" u="none">
                          <a:solidFill>
                            <a:srgbClr val="333333"/>
                          </a:solidFill>
                          <a:latin typeface="Arial"/>
                        </a:rPr>
                        <a:t>Implementing ESEF and XBRL requires deep knowledge of XBRL from companies</a:t>
                      </a:r>
                    </a:p>
                  </a:txBody>
                  <a:tcPr marL="68580" marR="68580" marT="34290" marB="34290">
                    <a:lnT w="25400" cap="flat" cmpd="sng" algn="ctr">
                      <a:solidFill>
                        <a:srgbClr val="124456"/>
                      </a:solidFill>
                      <a:prstDash val="solid"/>
                      <a:round/>
                      <a:headEnd type="none" w="med" len="med"/>
                      <a:tailEnd type="none" w="med" len="med"/>
                    </a:lnT>
                    <a:solidFill>
                      <a:srgbClr val="EFEFEF"/>
                    </a:solidFill>
                  </a:tcPr>
                </a:tc>
                <a:tc>
                  <a:txBody>
                    <a:bodyPr/>
                    <a:lstStyle/>
                    <a:p>
                      <a:pPr algn="r"/>
                      <a:r>
                        <a:rPr sz="900" b="0" i="0" u="none">
                          <a:solidFill>
                            <a:srgbClr val="333333"/>
                          </a:solidFill>
                          <a:latin typeface="Arial"/>
                        </a:rPr>
                        <a:t>0,0%</a:t>
                      </a:r>
                    </a:p>
                  </a:txBody>
                  <a:tcPr marL="68580" marR="68580" marT="34290" marB="34290">
                    <a:lnT w="25400" cap="flat" cmpd="sng" algn="ctr">
                      <a:solidFill>
                        <a:srgbClr val="124456"/>
                      </a:solidFill>
                      <a:prstDash val="solid"/>
                      <a:round/>
                      <a:headEnd type="none" w="med" len="med"/>
                      <a:tailEnd type="none" w="med" len="med"/>
                    </a:lnT>
                    <a:solidFill>
                      <a:srgbClr val="EFEFEF"/>
                    </a:solidFill>
                  </a:tcPr>
                </a:tc>
                <a:tc>
                  <a:txBody>
                    <a:bodyPr/>
                    <a:lstStyle/>
                    <a:p>
                      <a:pPr algn="r"/>
                      <a:r>
                        <a:rPr sz="900" b="0" i="0" u="none">
                          <a:solidFill>
                            <a:srgbClr val="333333"/>
                          </a:solidFill>
                          <a:latin typeface="Arial"/>
                        </a:rPr>
                        <a:t>30,8%</a:t>
                      </a:r>
                    </a:p>
                  </a:txBody>
                  <a:tcPr marL="68580" marR="68580" marT="34290" marB="34290">
                    <a:lnT w="25400" cap="flat" cmpd="sng" algn="ctr">
                      <a:solidFill>
                        <a:srgbClr val="124456"/>
                      </a:solidFill>
                      <a:prstDash val="solid"/>
                      <a:round/>
                      <a:headEnd type="none" w="med" len="med"/>
                      <a:tailEnd type="none" w="med" len="med"/>
                    </a:lnT>
                    <a:solidFill>
                      <a:srgbClr val="EFEFEF"/>
                    </a:solidFill>
                  </a:tcPr>
                </a:tc>
                <a:tc>
                  <a:txBody>
                    <a:bodyPr/>
                    <a:lstStyle/>
                    <a:p>
                      <a:pPr algn="r"/>
                      <a:r>
                        <a:rPr sz="900" b="0" i="0" u="none">
                          <a:solidFill>
                            <a:srgbClr val="333333"/>
                          </a:solidFill>
                          <a:latin typeface="Arial"/>
                        </a:rPr>
                        <a:t>19,2%</a:t>
                      </a:r>
                    </a:p>
                  </a:txBody>
                  <a:tcPr marL="68580" marR="68580" marT="34290" marB="34290">
                    <a:lnT w="25400" cap="flat" cmpd="sng" algn="ctr">
                      <a:solidFill>
                        <a:srgbClr val="124456"/>
                      </a:solidFill>
                      <a:prstDash val="solid"/>
                      <a:round/>
                      <a:headEnd type="none" w="med" len="med"/>
                      <a:tailEnd type="none" w="med" len="med"/>
                    </a:lnT>
                    <a:solidFill>
                      <a:srgbClr val="EFEFEF"/>
                    </a:solidFill>
                  </a:tcPr>
                </a:tc>
                <a:tc>
                  <a:txBody>
                    <a:bodyPr/>
                    <a:lstStyle/>
                    <a:p>
                      <a:pPr algn="r"/>
                      <a:r>
                        <a:rPr sz="900" b="0" i="0" u="none">
                          <a:solidFill>
                            <a:srgbClr val="333333"/>
                          </a:solidFill>
                          <a:latin typeface="Arial"/>
                        </a:rPr>
                        <a:t>30,8%</a:t>
                      </a:r>
                    </a:p>
                  </a:txBody>
                  <a:tcPr marL="68580" marR="68580" marT="34290" marB="34290">
                    <a:lnT w="25400" cap="flat" cmpd="sng" algn="ctr">
                      <a:solidFill>
                        <a:srgbClr val="124456"/>
                      </a:solidFill>
                      <a:prstDash val="solid"/>
                      <a:round/>
                      <a:headEnd type="none" w="med" len="med"/>
                      <a:tailEnd type="none" w="med" len="med"/>
                    </a:lnT>
                    <a:solidFill>
                      <a:srgbClr val="EFEFEF"/>
                    </a:solidFill>
                  </a:tcPr>
                </a:tc>
                <a:tc>
                  <a:txBody>
                    <a:bodyPr/>
                    <a:lstStyle/>
                    <a:p>
                      <a:pPr algn="r"/>
                      <a:r>
                        <a:rPr sz="900" b="0" i="0" u="none">
                          <a:solidFill>
                            <a:srgbClr val="333333"/>
                          </a:solidFill>
                          <a:latin typeface="Arial"/>
                        </a:rPr>
                        <a:t>19,2%</a:t>
                      </a:r>
                    </a:p>
                  </a:txBody>
                  <a:tcPr marL="68580" marR="68580" marT="34290" marB="34290">
                    <a:lnT w="25400" cap="flat" cmpd="sng" algn="ctr">
                      <a:solidFill>
                        <a:srgbClr val="124456"/>
                      </a:solidFill>
                      <a:prstDash val="solid"/>
                      <a:round/>
                      <a:headEnd type="none" w="med" len="med"/>
                      <a:tailEnd type="none" w="med" len="med"/>
                    </a:lnT>
                    <a:solidFill>
                      <a:srgbClr val="EFEFEF"/>
                    </a:solidFill>
                  </a:tcPr>
                </a:tc>
                <a:tc>
                  <a:txBody>
                    <a:bodyPr/>
                    <a:lstStyle/>
                    <a:p>
                      <a:pPr algn="r"/>
                      <a:r>
                        <a:rPr sz="900" b="0" i="0" u="none">
                          <a:solidFill>
                            <a:srgbClr val="333333"/>
                          </a:solidFill>
                          <a:latin typeface="Arial"/>
                        </a:rPr>
                        <a:t>3,4</a:t>
                      </a:r>
                    </a:p>
                  </a:txBody>
                  <a:tcPr marL="68580" marR="68580" marT="34290" marB="34290">
                    <a:lnT w="25400" cap="flat" cmpd="sng" algn="ctr">
                      <a:solidFill>
                        <a:srgbClr val="124456"/>
                      </a:solidFill>
                      <a:prstDash val="solid"/>
                      <a:round/>
                      <a:headEnd type="none" w="med" len="med"/>
                      <a:tailEnd type="none" w="med" len="med"/>
                    </a:lnT>
                    <a:solidFill>
                      <a:srgbClr val="EFEFEF"/>
                    </a:solidFill>
                  </a:tcPr>
                </a:tc>
                <a:tc>
                  <a:txBody>
                    <a:bodyPr/>
                    <a:lstStyle/>
                    <a:p>
                      <a:pPr algn="r"/>
                      <a:r>
                        <a:rPr sz="900" b="0" i="0" u="none">
                          <a:solidFill>
                            <a:srgbClr val="333333"/>
                          </a:solidFill>
                          <a:latin typeface="Arial"/>
                        </a:rPr>
                        <a:t>3,5</a:t>
                      </a:r>
                    </a:p>
                  </a:txBody>
                  <a:tcPr marL="68580" marR="68580" marT="34290" marB="34290">
                    <a:lnT w="25400" cap="flat" cmpd="sng" algn="ctr">
                      <a:solidFill>
                        <a:srgbClr val="124456"/>
                      </a:solidFill>
                      <a:prstDash val="solid"/>
                      <a:round/>
                      <a:headEnd type="none" w="med" len="med"/>
                      <a:tailEnd type="none" w="med" len="med"/>
                    </a:lnT>
                    <a:solidFill>
                      <a:srgbClr val="EFEFEF"/>
                    </a:solidFill>
                  </a:tcPr>
                </a:tc>
                <a:extLst>
                  <a:ext uri="{0D108BD9-81ED-4DB2-BD59-A6C34878D82A}">
                    <a16:rowId xmlns:a16="http://schemas.microsoft.com/office/drawing/2014/main" val="10001"/>
                  </a:ext>
                </a:extLst>
              </a:tr>
              <a:tr h="891540">
                <a:tc>
                  <a:txBody>
                    <a:bodyPr/>
                    <a:lstStyle/>
                    <a:p>
                      <a:pPr algn="r"/>
                      <a:r>
                        <a:rPr sz="900" b="0" i="0" u="none">
                          <a:solidFill>
                            <a:srgbClr val="333333"/>
                          </a:solidFill>
                          <a:latin typeface="Arial"/>
                        </a:rPr>
                        <a:t>Implementing ESEF and XBRL requires deep knowledge of IFRS from companies</a:t>
                      </a:r>
                    </a:p>
                  </a:txBody>
                  <a:tcPr marL="68580" marR="68580" marT="34290" marB="34290"/>
                </a:tc>
                <a:tc>
                  <a:txBody>
                    <a:bodyPr/>
                    <a:lstStyle/>
                    <a:p>
                      <a:pPr algn="r"/>
                      <a:r>
                        <a:rPr sz="900" b="0" i="0" u="none">
                          <a:solidFill>
                            <a:srgbClr val="333333"/>
                          </a:solidFill>
                          <a:latin typeface="Arial"/>
                        </a:rPr>
                        <a:t>0,0%</a:t>
                      </a:r>
                    </a:p>
                  </a:txBody>
                  <a:tcPr marL="68580" marR="68580" marT="34290" marB="34290"/>
                </a:tc>
                <a:tc>
                  <a:txBody>
                    <a:bodyPr/>
                    <a:lstStyle/>
                    <a:p>
                      <a:pPr algn="r"/>
                      <a:r>
                        <a:rPr sz="900" b="0" i="0" u="none">
                          <a:solidFill>
                            <a:srgbClr val="333333"/>
                          </a:solidFill>
                          <a:latin typeface="Arial"/>
                        </a:rPr>
                        <a:t>11,5%</a:t>
                      </a:r>
                    </a:p>
                  </a:txBody>
                  <a:tcPr marL="68580" marR="68580" marT="34290" marB="34290"/>
                </a:tc>
                <a:tc>
                  <a:txBody>
                    <a:bodyPr/>
                    <a:lstStyle/>
                    <a:p>
                      <a:pPr algn="r"/>
                      <a:r>
                        <a:rPr sz="900" b="0" i="0" u="none">
                          <a:solidFill>
                            <a:srgbClr val="333333"/>
                          </a:solidFill>
                          <a:latin typeface="Arial"/>
                        </a:rPr>
                        <a:t>19,2%</a:t>
                      </a:r>
                    </a:p>
                  </a:txBody>
                  <a:tcPr marL="68580" marR="68580" marT="34290" marB="34290"/>
                </a:tc>
                <a:tc>
                  <a:txBody>
                    <a:bodyPr/>
                    <a:lstStyle/>
                    <a:p>
                      <a:pPr algn="r"/>
                      <a:r>
                        <a:rPr sz="900" b="0" i="0" u="none">
                          <a:solidFill>
                            <a:srgbClr val="333333"/>
                          </a:solidFill>
                          <a:latin typeface="Arial"/>
                        </a:rPr>
                        <a:t>46,2%</a:t>
                      </a:r>
                    </a:p>
                  </a:txBody>
                  <a:tcPr marL="68580" marR="68580" marT="34290" marB="34290"/>
                </a:tc>
                <a:tc>
                  <a:txBody>
                    <a:bodyPr/>
                    <a:lstStyle/>
                    <a:p>
                      <a:pPr algn="r"/>
                      <a:r>
                        <a:rPr sz="900" b="0" i="0" u="none">
                          <a:solidFill>
                            <a:srgbClr val="333333"/>
                          </a:solidFill>
                          <a:latin typeface="Arial"/>
                        </a:rPr>
                        <a:t>23,1%</a:t>
                      </a:r>
                    </a:p>
                  </a:txBody>
                  <a:tcPr marL="68580" marR="68580" marT="34290" marB="34290"/>
                </a:tc>
                <a:tc>
                  <a:txBody>
                    <a:bodyPr/>
                    <a:lstStyle/>
                    <a:p>
                      <a:pPr algn="r"/>
                      <a:r>
                        <a:rPr sz="900" b="0" i="0" u="none">
                          <a:solidFill>
                            <a:srgbClr val="333333"/>
                          </a:solidFill>
                          <a:latin typeface="Arial"/>
                        </a:rPr>
                        <a:t>3,8</a:t>
                      </a:r>
                    </a:p>
                  </a:txBody>
                  <a:tcPr marL="68580" marR="68580" marT="34290" marB="34290"/>
                </a:tc>
                <a:tc>
                  <a:txBody>
                    <a:bodyPr/>
                    <a:lstStyle/>
                    <a:p>
                      <a:pPr algn="r"/>
                      <a:r>
                        <a:rPr sz="900" b="0" i="0" u="none">
                          <a:solidFill>
                            <a:srgbClr val="333333"/>
                          </a:solidFill>
                          <a:latin typeface="Arial"/>
                        </a:rPr>
                        <a:t>4,0</a:t>
                      </a:r>
                    </a:p>
                  </a:txBody>
                  <a:tcPr marL="68580" marR="68580" marT="34290" marB="34290"/>
                </a:tc>
                <a:extLst>
                  <a:ext uri="{0D108BD9-81ED-4DB2-BD59-A6C34878D82A}">
                    <a16:rowId xmlns:a16="http://schemas.microsoft.com/office/drawing/2014/main" val="10002"/>
                  </a:ext>
                </a:extLst>
              </a:tr>
              <a:tr h="754380">
                <a:tc>
                  <a:txBody>
                    <a:bodyPr/>
                    <a:lstStyle/>
                    <a:p>
                      <a:pPr algn="r"/>
                      <a:r>
                        <a:rPr sz="900" b="0" i="0" u="none">
                          <a:solidFill>
                            <a:srgbClr val="333333"/>
                          </a:solidFill>
                          <a:latin typeface="Arial"/>
                        </a:rPr>
                        <a:t>Implementing ESEF and XBRL incurs considerable costs to companies</a:t>
                      </a:r>
                    </a:p>
                  </a:txBody>
                  <a:tcPr marL="68580" marR="68580" marT="34290" marB="34290">
                    <a:solidFill>
                      <a:srgbClr val="EFEFEF"/>
                    </a:solidFill>
                  </a:tcPr>
                </a:tc>
                <a:tc>
                  <a:txBody>
                    <a:bodyPr/>
                    <a:lstStyle/>
                    <a:p>
                      <a:pPr algn="r"/>
                      <a:r>
                        <a:rPr sz="900" b="0" i="0" u="none">
                          <a:solidFill>
                            <a:srgbClr val="333333"/>
                          </a:solidFill>
                          <a:latin typeface="Arial"/>
                        </a:rPr>
                        <a:t>0,0%</a:t>
                      </a:r>
                    </a:p>
                  </a:txBody>
                  <a:tcPr marL="68580" marR="68580" marT="34290" marB="34290">
                    <a:solidFill>
                      <a:srgbClr val="EFEFEF"/>
                    </a:solidFill>
                  </a:tcPr>
                </a:tc>
                <a:tc>
                  <a:txBody>
                    <a:bodyPr/>
                    <a:lstStyle/>
                    <a:p>
                      <a:pPr algn="r"/>
                      <a:r>
                        <a:rPr sz="900" b="0" i="0" u="none">
                          <a:solidFill>
                            <a:srgbClr val="333333"/>
                          </a:solidFill>
                          <a:latin typeface="Arial"/>
                        </a:rPr>
                        <a:t>16,0%</a:t>
                      </a:r>
                    </a:p>
                  </a:txBody>
                  <a:tcPr marL="68580" marR="68580" marT="34290" marB="34290">
                    <a:solidFill>
                      <a:srgbClr val="EFEFEF"/>
                    </a:solidFill>
                  </a:tcPr>
                </a:tc>
                <a:tc>
                  <a:txBody>
                    <a:bodyPr/>
                    <a:lstStyle/>
                    <a:p>
                      <a:pPr algn="r"/>
                      <a:r>
                        <a:rPr sz="900" b="0" i="0" u="none">
                          <a:solidFill>
                            <a:srgbClr val="333333"/>
                          </a:solidFill>
                          <a:latin typeface="Arial"/>
                        </a:rPr>
                        <a:t>48,0%</a:t>
                      </a:r>
                    </a:p>
                  </a:txBody>
                  <a:tcPr marL="68580" marR="68580" marT="34290" marB="34290">
                    <a:solidFill>
                      <a:srgbClr val="EFEFEF"/>
                    </a:solidFill>
                  </a:tcPr>
                </a:tc>
                <a:tc>
                  <a:txBody>
                    <a:bodyPr/>
                    <a:lstStyle/>
                    <a:p>
                      <a:pPr algn="r"/>
                      <a:r>
                        <a:rPr sz="900" b="0" i="0" u="none">
                          <a:solidFill>
                            <a:srgbClr val="333333"/>
                          </a:solidFill>
                          <a:latin typeface="Arial"/>
                        </a:rPr>
                        <a:t>20,0%</a:t>
                      </a:r>
                    </a:p>
                  </a:txBody>
                  <a:tcPr marL="68580" marR="68580" marT="34290" marB="34290">
                    <a:solidFill>
                      <a:srgbClr val="EFEFEF"/>
                    </a:solidFill>
                  </a:tcPr>
                </a:tc>
                <a:tc>
                  <a:txBody>
                    <a:bodyPr/>
                    <a:lstStyle/>
                    <a:p>
                      <a:pPr algn="r"/>
                      <a:r>
                        <a:rPr sz="900" b="0" i="0" u="none">
                          <a:solidFill>
                            <a:srgbClr val="333333"/>
                          </a:solidFill>
                          <a:latin typeface="Arial"/>
                        </a:rPr>
                        <a:t>16,0%</a:t>
                      </a:r>
                    </a:p>
                  </a:txBody>
                  <a:tcPr marL="68580" marR="68580" marT="34290" marB="34290">
                    <a:solidFill>
                      <a:srgbClr val="EFEFEF"/>
                    </a:solidFill>
                  </a:tcPr>
                </a:tc>
                <a:tc>
                  <a:txBody>
                    <a:bodyPr/>
                    <a:lstStyle/>
                    <a:p>
                      <a:pPr algn="r"/>
                      <a:r>
                        <a:rPr sz="900" b="0" i="0" u="none">
                          <a:solidFill>
                            <a:srgbClr val="333333"/>
                          </a:solidFill>
                          <a:latin typeface="Arial"/>
                        </a:rPr>
                        <a:t>3,4</a:t>
                      </a:r>
                    </a:p>
                  </a:txBody>
                  <a:tcPr marL="68580" marR="68580" marT="34290" marB="34290">
                    <a:solidFill>
                      <a:srgbClr val="EFEFEF"/>
                    </a:solidFill>
                  </a:tcPr>
                </a:tc>
                <a:tc>
                  <a:txBody>
                    <a:bodyPr/>
                    <a:lstStyle/>
                    <a:p>
                      <a:pPr algn="r"/>
                      <a:r>
                        <a:rPr sz="900" b="0" i="0" u="none">
                          <a:solidFill>
                            <a:srgbClr val="333333"/>
                          </a:solidFill>
                          <a:latin typeface="Arial"/>
                        </a:rPr>
                        <a:t>3,0</a:t>
                      </a:r>
                    </a:p>
                  </a:txBody>
                  <a:tcPr marL="68580" marR="68580" marT="34290" marB="34290">
                    <a:solidFill>
                      <a:srgbClr val="EFEFEF"/>
                    </a:solidFill>
                  </a:tcPr>
                </a:tc>
                <a:extLst>
                  <a:ext uri="{0D108BD9-81ED-4DB2-BD59-A6C34878D82A}">
                    <a16:rowId xmlns:a16="http://schemas.microsoft.com/office/drawing/2014/main" val="10003"/>
                  </a:ext>
                </a:extLst>
              </a:tr>
              <a:tr h="754380">
                <a:tc>
                  <a:txBody>
                    <a:bodyPr/>
                    <a:lstStyle/>
                    <a:p>
                      <a:pPr algn="r"/>
                      <a:r>
                        <a:rPr sz="900" b="0" i="0" u="none">
                          <a:solidFill>
                            <a:srgbClr val="333333"/>
                          </a:solidFill>
                          <a:latin typeface="Arial"/>
                        </a:rPr>
                        <a:t>Companies should have a deep knowledge of ESEF/XBRL taxonomy</a:t>
                      </a:r>
                    </a:p>
                  </a:txBody>
                  <a:tcPr marL="68580" marR="68580" marT="34290" marB="34290"/>
                </a:tc>
                <a:tc>
                  <a:txBody>
                    <a:bodyPr/>
                    <a:lstStyle/>
                    <a:p>
                      <a:pPr algn="r"/>
                      <a:r>
                        <a:rPr sz="900" b="0" i="0" u="none">
                          <a:solidFill>
                            <a:srgbClr val="333333"/>
                          </a:solidFill>
                          <a:latin typeface="Arial"/>
                        </a:rPr>
                        <a:t>7,7%</a:t>
                      </a:r>
                    </a:p>
                  </a:txBody>
                  <a:tcPr marL="68580" marR="68580" marT="34290" marB="34290"/>
                </a:tc>
                <a:tc>
                  <a:txBody>
                    <a:bodyPr/>
                    <a:lstStyle/>
                    <a:p>
                      <a:pPr algn="r"/>
                      <a:r>
                        <a:rPr sz="900" b="0" i="0" u="none">
                          <a:solidFill>
                            <a:srgbClr val="333333"/>
                          </a:solidFill>
                          <a:latin typeface="Arial"/>
                        </a:rPr>
                        <a:t>19,2%</a:t>
                      </a:r>
                    </a:p>
                  </a:txBody>
                  <a:tcPr marL="68580" marR="68580" marT="34290" marB="34290"/>
                </a:tc>
                <a:tc>
                  <a:txBody>
                    <a:bodyPr/>
                    <a:lstStyle/>
                    <a:p>
                      <a:pPr algn="r"/>
                      <a:r>
                        <a:rPr sz="900" b="0" i="0" u="none">
                          <a:solidFill>
                            <a:srgbClr val="333333"/>
                          </a:solidFill>
                          <a:latin typeface="Arial"/>
                        </a:rPr>
                        <a:t>19,2%</a:t>
                      </a:r>
                    </a:p>
                  </a:txBody>
                  <a:tcPr marL="68580" marR="68580" marT="34290" marB="34290"/>
                </a:tc>
                <a:tc>
                  <a:txBody>
                    <a:bodyPr/>
                    <a:lstStyle/>
                    <a:p>
                      <a:pPr algn="r"/>
                      <a:r>
                        <a:rPr sz="900" b="0" i="0" u="none">
                          <a:solidFill>
                            <a:srgbClr val="333333"/>
                          </a:solidFill>
                          <a:latin typeface="Arial"/>
                        </a:rPr>
                        <a:t>50,0%</a:t>
                      </a:r>
                    </a:p>
                  </a:txBody>
                  <a:tcPr marL="68580" marR="68580" marT="34290" marB="34290"/>
                </a:tc>
                <a:tc>
                  <a:txBody>
                    <a:bodyPr/>
                    <a:lstStyle/>
                    <a:p>
                      <a:pPr algn="r"/>
                      <a:r>
                        <a:rPr sz="900" b="0" i="0" u="none">
                          <a:solidFill>
                            <a:srgbClr val="333333"/>
                          </a:solidFill>
                          <a:latin typeface="Arial"/>
                        </a:rPr>
                        <a:t>3,9%</a:t>
                      </a:r>
                    </a:p>
                  </a:txBody>
                  <a:tcPr marL="68580" marR="68580" marT="34290" marB="34290"/>
                </a:tc>
                <a:tc>
                  <a:txBody>
                    <a:bodyPr/>
                    <a:lstStyle/>
                    <a:p>
                      <a:pPr algn="r"/>
                      <a:r>
                        <a:rPr sz="900" b="0" i="0" u="none">
                          <a:solidFill>
                            <a:srgbClr val="333333"/>
                          </a:solidFill>
                          <a:latin typeface="Arial"/>
                        </a:rPr>
                        <a:t>3,2</a:t>
                      </a:r>
                    </a:p>
                  </a:txBody>
                  <a:tcPr marL="68580" marR="68580" marT="34290" marB="34290"/>
                </a:tc>
                <a:tc>
                  <a:txBody>
                    <a:bodyPr/>
                    <a:lstStyle/>
                    <a:p>
                      <a:pPr algn="r"/>
                      <a:r>
                        <a:rPr sz="900" b="0" i="0" u="none">
                          <a:solidFill>
                            <a:srgbClr val="333333"/>
                          </a:solidFill>
                          <a:latin typeface="Arial"/>
                        </a:rPr>
                        <a:t>4,0</a:t>
                      </a:r>
                    </a:p>
                  </a:txBody>
                  <a:tcPr marL="68580" marR="68580" marT="34290" marB="34290"/>
                </a:tc>
                <a:extLst>
                  <a:ext uri="{0D108BD9-81ED-4DB2-BD59-A6C34878D82A}">
                    <a16:rowId xmlns:a16="http://schemas.microsoft.com/office/drawing/2014/main" val="10004"/>
                  </a:ext>
                </a:extLst>
              </a:tr>
              <a:tr h="891540">
                <a:tc>
                  <a:txBody>
                    <a:bodyPr/>
                    <a:lstStyle/>
                    <a:p>
                      <a:pPr algn="r"/>
                      <a:r>
                        <a:rPr sz="900" b="0" i="0" u="none">
                          <a:solidFill>
                            <a:srgbClr val="333333"/>
                          </a:solidFill>
                          <a:latin typeface="Arial"/>
                        </a:rPr>
                        <a:t>Quality of the financial statements tagged with XBRL will suffer if XBRL-tags are not audited</a:t>
                      </a:r>
                    </a:p>
                  </a:txBody>
                  <a:tcPr marL="68580" marR="68580" marT="34290" marB="34290">
                    <a:solidFill>
                      <a:srgbClr val="EFEFEF"/>
                    </a:solidFill>
                  </a:tcPr>
                </a:tc>
                <a:tc>
                  <a:txBody>
                    <a:bodyPr/>
                    <a:lstStyle/>
                    <a:p>
                      <a:pPr algn="r"/>
                      <a:r>
                        <a:rPr sz="900" b="0" i="0" u="none">
                          <a:solidFill>
                            <a:srgbClr val="333333"/>
                          </a:solidFill>
                          <a:latin typeface="Arial"/>
                        </a:rPr>
                        <a:t>7,7%</a:t>
                      </a:r>
                    </a:p>
                  </a:txBody>
                  <a:tcPr marL="68580" marR="68580" marT="34290" marB="34290">
                    <a:solidFill>
                      <a:srgbClr val="EFEFEF"/>
                    </a:solidFill>
                  </a:tcPr>
                </a:tc>
                <a:tc>
                  <a:txBody>
                    <a:bodyPr/>
                    <a:lstStyle/>
                    <a:p>
                      <a:pPr algn="r"/>
                      <a:r>
                        <a:rPr sz="900" b="0" i="0" u="none">
                          <a:solidFill>
                            <a:srgbClr val="333333"/>
                          </a:solidFill>
                          <a:latin typeface="Arial"/>
                        </a:rPr>
                        <a:t>15,4%</a:t>
                      </a:r>
                    </a:p>
                  </a:txBody>
                  <a:tcPr marL="68580" marR="68580" marT="34290" marB="34290">
                    <a:solidFill>
                      <a:srgbClr val="EFEFEF"/>
                    </a:solidFill>
                  </a:tcPr>
                </a:tc>
                <a:tc>
                  <a:txBody>
                    <a:bodyPr/>
                    <a:lstStyle/>
                    <a:p>
                      <a:pPr algn="r"/>
                      <a:r>
                        <a:rPr sz="900" b="0" i="0" u="none">
                          <a:solidFill>
                            <a:srgbClr val="333333"/>
                          </a:solidFill>
                          <a:latin typeface="Arial"/>
                        </a:rPr>
                        <a:t>11,5%</a:t>
                      </a:r>
                    </a:p>
                  </a:txBody>
                  <a:tcPr marL="68580" marR="68580" marT="34290" marB="34290">
                    <a:solidFill>
                      <a:srgbClr val="EFEFEF"/>
                    </a:solidFill>
                  </a:tcPr>
                </a:tc>
                <a:tc>
                  <a:txBody>
                    <a:bodyPr/>
                    <a:lstStyle/>
                    <a:p>
                      <a:pPr algn="r"/>
                      <a:r>
                        <a:rPr sz="900" b="0" i="0" u="none">
                          <a:solidFill>
                            <a:srgbClr val="333333"/>
                          </a:solidFill>
                          <a:latin typeface="Arial"/>
                        </a:rPr>
                        <a:t>38,5%</a:t>
                      </a:r>
                    </a:p>
                  </a:txBody>
                  <a:tcPr marL="68580" marR="68580" marT="34290" marB="34290">
                    <a:solidFill>
                      <a:srgbClr val="EFEFEF"/>
                    </a:solidFill>
                  </a:tcPr>
                </a:tc>
                <a:tc>
                  <a:txBody>
                    <a:bodyPr/>
                    <a:lstStyle/>
                    <a:p>
                      <a:pPr algn="r"/>
                      <a:r>
                        <a:rPr sz="900" b="0" i="0" u="none">
                          <a:solidFill>
                            <a:srgbClr val="333333"/>
                          </a:solidFill>
                          <a:latin typeface="Arial"/>
                        </a:rPr>
                        <a:t>26,9%</a:t>
                      </a:r>
                    </a:p>
                  </a:txBody>
                  <a:tcPr marL="68580" marR="68580" marT="34290" marB="34290">
                    <a:solidFill>
                      <a:srgbClr val="EFEFEF"/>
                    </a:solidFill>
                  </a:tcPr>
                </a:tc>
                <a:tc>
                  <a:txBody>
                    <a:bodyPr/>
                    <a:lstStyle/>
                    <a:p>
                      <a:pPr algn="r"/>
                      <a:r>
                        <a:rPr sz="900" b="0" i="0" u="none">
                          <a:solidFill>
                            <a:srgbClr val="333333"/>
                          </a:solidFill>
                          <a:latin typeface="Arial"/>
                        </a:rPr>
                        <a:t>3,6</a:t>
                      </a:r>
                    </a:p>
                  </a:txBody>
                  <a:tcPr marL="68580" marR="68580" marT="34290" marB="34290">
                    <a:solidFill>
                      <a:srgbClr val="EFEFEF"/>
                    </a:solidFill>
                  </a:tcPr>
                </a:tc>
                <a:tc>
                  <a:txBody>
                    <a:bodyPr/>
                    <a:lstStyle/>
                    <a:p>
                      <a:pPr algn="r"/>
                      <a:r>
                        <a:rPr sz="900" b="0" i="0" u="none">
                          <a:solidFill>
                            <a:srgbClr val="333333"/>
                          </a:solidFill>
                          <a:latin typeface="Arial"/>
                        </a:rPr>
                        <a:t>4,0</a:t>
                      </a:r>
                    </a:p>
                  </a:txBody>
                  <a:tcPr marL="68580" marR="68580" marT="34290" marB="34290">
                    <a:solidFill>
                      <a:srgbClr val="EFEFEF"/>
                    </a:solidFill>
                  </a:tcPr>
                </a:tc>
                <a:extLst>
                  <a:ext uri="{0D108BD9-81ED-4DB2-BD59-A6C34878D82A}">
                    <a16:rowId xmlns:a16="http://schemas.microsoft.com/office/drawing/2014/main" val="10005"/>
                  </a:ext>
                </a:extLst>
              </a:tr>
            </a:tbl>
          </a:graphicData>
        </a:graphic>
      </p:graphicFrame>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New Table"/>
          <p:cNvGraphicFramePr>
            <a:graphicFrameLocks noGrp="1"/>
          </p:cNvGraphicFramePr>
          <p:nvPr/>
        </p:nvGraphicFramePr>
        <p:xfrm>
          <a:off x="190500" y="1047750"/>
          <a:ext cx="8763000" cy="3977640"/>
        </p:xfrm>
        <a:graphic>
          <a:graphicData uri="http://schemas.openxmlformats.org/drawingml/2006/table">
            <a:tbl>
              <a:tblPr firstRow="1" bandRow="1"/>
              <a:tblGrid>
                <a:gridCol w="1095375">
                  <a:extLst>
                    <a:ext uri="{9D8B030D-6E8A-4147-A177-3AD203B41FA5}">
                      <a16:colId xmlns:a16="http://schemas.microsoft.com/office/drawing/2014/main" val="20000"/>
                    </a:ext>
                  </a:extLst>
                </a:gridCol>
                <a:gridCol w="1095375">
                  <a:extLst>
                    <a:ext uri="{9D8B030D-6E8A-4147-A177-3AD203B41FA5}">
                      <a16:colId xmlns:a16="http://schemas.microsoft.com/office/drawing/2014/main" val="20001"/>
                    </a:ext>
                  </a:extLst>
                </a:gridCol>
                <a:gridCol w="1095375">
                  <a:extLst>
                    <a:ext uri="{9D8B030D-6E8A-4147-A177-3AD203B41FA5}">
                      <a16:colId xmlns:a16="http://schemas.microsoft.com/office/drawing/2014/main" val="20002"/>
                    </a:ext>
                  </a:extLst>
                </a:gridCol>
                <a:gridCol w="1095375">
                  <a:extLst>
                    <a:ext uri="{9D8B030D-6E8A-4147-A177-3AD203B41FA5}">
                      <a16:colId xmlns:a16="http://schemas.microsoft.com/office/drawing/2014/main" val="20003"/>
                    </a:ext>
                  </a:extLst>
                </a:gridCol>
                <a:gridCol w="1095375">
                  <a:extLst>
                    <a:ext uri="{9D8B030D-6E8A-4147-A177-3AD203B41FA5}">
                      <a16:colId xmlns:a16="http://schemas.microsoft.com/office/drawing/2014/main" val="20004"/>
                    </a:ext>
                  </a:extLst>
                </a:gridCol>
                <a:gridCol w="1095375">
                  <a:extLst>
                    <a:ext uri="{9D8B030D-6E8A-4147-A177-3AD203B41FA5}">
                      <a16:colId xmlns:a16="http://schemas.microsoft.com/office/drawing/2014/main" val="20005"/>
                    </a:ext>
                  </a:extLst>
                </a:gridCol>
                <a:gridCol w="1095375">
                  <a:extLst>
                    <a:ext uri="{9D8B030D-6E8A-4147-A177-3AD203B41FA5}">
                      <a16:colId xmlns:a16="http://schemas.microsoft.com/office/drawing/2014/main" val="20006"/>
                    </a:ext>
                  </a:extLst>
                </a:gridCol>
                <a:gridCol w="1095375">
                  <a:extLst>
                    <a:ext uri="{9D8B030D-6E8A-4147-A177-3AD203B41FA5}">
                      <a16:colId xmlns:a16="http://schemas.microsoft.com/office/drawing/2014/main" val="20007"/>
                    </a:ext>
                  </a:extLst>
                </a:gridCol>
              </a:tblGrid>
              <a:tr h="205740">
                <a:tc>
                  <a:txBody>
                    <a:bodyPr/>
                    <a:lstStyle/>
                    <a:p>
                      <a:pPr algn="ctr"/>
                      <a:endParaRPr sz="900" b="1" i="0" u="none">
                        <a:solidFill>
                          <a:srgbClr val="333333"/>
                        </a:solidFill>
                        <a:latin typeface="Arial" pitchFamily="34" charset="0"/>
                      </a:endParaRPr>
                    </a:p>
                  </a:txBody>
                  <a:tcPr marL="68580" marR="68580" marT="34290" marB="34290">
                    <a:lnB w="25400">
                      <a:solidFill>
                        <a:srgbClr val="124456"/>
                      </a:solidFill>
                    </a:lnB>
                  </a:tcPr>
                </a:tc>
                <a:tc>
                  <a:txBody>
                    <a:bodyPr/>
                    <a:lstStyle/>
                    <a:p>
                      <a:pPr algn="r"/>
                      <a:r>
                        <a:rPr sz="900" b="1" i="0" u="none">
                          <a:solidFill>
                            <a:srgbClr val="333333"/>
                          </a:solidFill>
                          <a:latin typeface="Arial"/>
                        </a:rPr>
                        <a:t>1</a:t>
                      </a:r>
                    </a:p>
                  </a:txBody>
                  <a:tcPr marL="68580" marR="68580" marT="34290" marB="34290">
                    <a:lnB w="25400">
                      <a:solidFill>
                        <a:srgbClr val="124456"/>
                      </a:solidFill>
                    </a:lnB>
                  </a:tcPr>
                </a:tc>
                <a:tc>
                  <a:txBody>
                    <a:bodyPr/>
                    <a:lstStyle/>
                    <a:p>
                      <a:pPr algn="r"/>
                      <a:r>
                        <a:rPr sz="900" b="1" i="0" u="none">
                          <a:solidFill>
                            <a:srgbClr val="333333"/>
                          </a:solidFill>
                          <a:latin typeface="Arial"/>
                        </a:rPr>
                        <a:t>2</a:t>
                      </a:r>
                    </a:p>
                  </a:txBody>
                  <a:tcPr marL="68580" marR="68580" marT="34290" marB="34290">
                    <a:lnB w="25400">
                      <a:solidFill>
                        <a:srgbClr val="124456"/>
                      </a:solidFill>
                    </a:lnB>
                  </a:tcPr>
                </a:tc>
                <a:tc>
                  <a:txBody>
                    <a:bodyPr/>
                    <a:lstStyle/>
                    <a:p>
                      <a:pPr algn="r"/>
                      <a:r>
                        <a:rPr sz="900" b="1" i="0" u="none">
                          <a:solidFill>
                            <a:srgbClr val="333333"/>
                          </a:solidFill>
                          <a:latin typeface="Arial"/>
                        </a:rPr>
                        <a:t>3</a:t>
                      </a:r>
                    </a:p>
                  </a:txBody>
                  <a:tcPr marL="68580" marR="68580" marT="34290" marB="34290">
                    <a:lnB w="25400">
                      <a:solidFill>
                        <a:srgbClr val="124456"/>
                      </a:solidFill>
                    </a:lnB>
                  </a:tcPr>
                </a:tc>
                <a:tc>
                  <a:txBody>
                    <a:bodyPr/>
                    <a:lstStyle/>
                    <a:p>
                      <a:pPr algn="r"/>
                      <a:r>
                        <a:rPr sz="900" b="1" i="0" u="none">
                          <a:solidFill>
                            <a:srgbClr val="333333"/>
                          </a:solidFill>
                          <a:latin typeface="Arial"/>
                        </a:rPr>
                        <a:t>4</a:t>
                      </a:r>
                    </a:p>
                  </a:txBody>
                  <a:tcPr marL="68580" marR="68580" marT="34290" marB="34290">
                    <a:lnB w="25400">
                      <a:solidFill>
                        <a:srgbClr val="124456"/>
                      </a:solidFill>
                    </a:lnB>
                  </a:tcPr>
                </a:tc>
                <a:tc>
                  <a:txBody>
                    <a:bodyPr/>
                    <a:lstStyle/>
                    <a:p>
                      <a:pPr algn="r"/>
                      <a:r>
                        <a:rPr sz="900" b="1" i="0" u="none">
                          <a:solidFill>
                            <a:srgbClr val="333333"/>
                          </a:solidFill>
                          <a:latin typeface="Arial"/>
                        </a:rPr>
                        <a:t>5</a:t>
                      </a:r>
                    </a:p>
                  </a:txBody>
                  <a:tcPr marL="68580" marR="68580" marT="34290" marB="34290">
                    <a:lnB w="25400">
                      <a:solidFill>
                        <a:srgbClr val="124456"/>
                      </a:solidFill>
                    </a:lnB>
                  </a:tcPr>
                </a:tc>
                <a:tc>
                  <a:txBody>
                    <a:bodyPr/>
                    <a:lstStyle/>
                    <a:p>
                      <a:pPr algn="ctr"/>
                      <a:r>
                        <a:rPr sz="900" b="1" i="0" u="none">
                          <a:solidFill>
                            <a:srgbClr val="333333"/>
                          </a:solidFill>
                          <a:latin typeface="Arial"/>
                        </a:rPr>
                        <a:t>Keskiarvo</a:t>
                      </a:r>
                    </a:p>
                  </a:txBody>
                  <a:tcPr marL="68580" marR="68580" marT="34290" marB="34290">
                    <a:lnB w="25400">
                      <a:solidFill>
                        <a:srgbClr val="124456"/>
                      </a:solidFill>
                    </a:lnB>
                  </a:tcPr>
                </a:tc>
                <a:tc>
                  <a:txBody>
                    <a:bodyPr/>
                    <a:lstStyle/>
                    <a:p>
                      <a:pPr algn="ctr"/>
                      <a:r>
                        <a:rPr sz="900" b="1" i="0" u="none">
                          <a:solidFill>
                            <a:srgbClr val="333333"/>
                          </a:solidFill>
                          <a:latin typeface="Arial"/>
                        </a:rPr>
                        <a:t>Mediaani</a:t>
                      </a:r>
                    </a:p>
                  </a:txBody>
                  <a:tcPr marL="68580" marR="68580" marT="34290" marB="34290">
                    <a:lnB w="25400">
                      <a:solidFill>
                        <a:srgbClr val="124456"/>
                      </a:solidFill>
                    </a:lnB>
                  </a:tcPr>
                </a:tc>
                <a:extLst>
                  <a:ext uri="{0D108BD9-81ED-4DB2-BD59-A6C34878D82A}">
                    <a16:rowId xmlns:a16="http://schemas.microsoft.com/office/drawing/2014/main" val="10000"/>
                  </a:ext>
                </a:extLst>
              </a:tr>
              <a:tr h="891540">
                <a:tc>
                  <a:txBody>
                    <a:bodyPr/>
                    <a:lstStyle/>
                    <a:p>
                      <a:pPr algn="r"/>
                      <a:r>
                        <a:rPr sz="900" b="0" i="0" u="none">
                          <a:solidFill>
                            <a:srgbClr val="333333"/>
                          </a:solidFill>
                          <a:latin typeface="Arial"/>
                        </a:rPr>
                        <a:t>ESEF will speed up the process of transmitting data on financial statements to users</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23,1%</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23,1%</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26,9%</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26,9%</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0,0%</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2,6</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3,0</a:t>
                      </a:r>
                    </a:p>
                  </a:txBody>
                  <a:tcPr marL="68580" marR="68580" marT="34290" marB="34290">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1"/>
                  </a:ext>
                </a:extLst>
              </a:tr>
              <a:tr h="617220">
                <a:tc>
                  <a:txBody>
                    <a:bodyPr/>
                    <a:lstStyle/>
                    <a:p>
                      <a:pPr algn="r"/>
                      <a:r>
                        <a:rPr sz="900" b="0" i="0" u="none">
                          <a:solidFill>
                            <a:srgbClr val="333333"/>
                          </a:solidFill>
                          <a:latin typeface="Arial"/>
                        </a:rPr>
                        <a:t>ESEF will improve the usefulness of financial statements</a:t>
                      </a:r>
                    </a:p>
                  </a:txBody>
                  <a:tcPr marL="68580" marR="68580" marT="34290" marB="34290">
                    <a:solidFill>
                      <a:srgbClr val="EFEFEF"/>
                    </a:solidFill>
                  </a:tcPr>
                </a:tc>
                <a:tc>
                  <a:txBody>
                    <a:bodyPr/>
                    <a:lstStyle/>
                    <a:p>
                      <a:pPr algn="r"/>
                      <a:r>
                        <a:rPr sz="900" b="0" i="0" u="none">
                          <a:solidFill>
                            <a:srgbClr val="333333"/>
                          </a:solidFill>
                          <a:latin typeface="Arial"/>
                        </a:rPr>
                        <a:t>11,5%</a:t>
                      </a:r>
                    </a:p>
                  </a:txBody>
                  <a:tcPr marL="68580" marR="68580" marT="34290" marB="34290">
                    <a:solidFill>
                      <a:srgbClr val="EFEFEF"/>
                    </a:solidFill>
                  </a:tcPr>
                </a:tc>
                <a:tc>
                  <a:txBody>
                    <a:bodyPr/>
                    <a:lstStyle/>
                    <a:p>
                      <a:pPr algn="r"/>
                      <a:r>
                        <a:rPr sz="900" b="0" i="0" u="none">
                          <a:solidFill>
                            <a:srgbClr val="333333"/>
                          </a:solidFill>
                          <a:latin typeface="Arial"/>
                        </a:rPr>
                        <a:t>15,4%</a:t>
                      </a:r>
                    </a:p>
                  </a:txBody>
                  <a:tcPr marL="68580" marR="68580" marT="34290" marB="34290">
                    <a:solidFill>
                      <a:srgbClr val="EFEFEF"/>
                    </a:solidFill>
                  </a:tcPr>
                </a:tc>
                <a:tc>
                  <a:txBody>
                    <a:bodyPr/>
                    <a:lstStyle/>
                    <a:p>
                      <a:pPr algn="r"/>
                      <a:r>
                        <a:rPr sz="900" b="0" i="0" u="none">
                          <a:solidFill>
                            <a:srgbClr val="333333"/>
                          </a:solidFill>
                          <a:latin typeface="Arial"/>
                        </a:rPr>
                        <a:t>30,8%</a:t>
                      </a:r>
                    </a:p>
                  </a:txBody>
                  <a:tcPr marL="68580" marR="68580" marT="34290" marB="34290">
                    <a:solidFill>
                      <a:srgbClr val="EFEFEF"/>
                    </a:solidFill>
                  </a:tcPr>
                </a:tc>
                <a:tc>
                  <a:txBody>
                    <a:bodyPr/>
                    <a:lstStyle/>
                    <a:p>
                      <a:pPr algn="r"/>
                      <a:r>
                        <a:rPr sz="900" b="0" i="0" u="none">
                          <a:solidFill>
                            <a:srgbClr val="333333"/>
                          </a:solidFill>
                          <a:latin typeface="Arial"/>
                        </a:rPr>
                        <a:t>42,3%</a:t>
                      </a:r>
                    </a:p>
                  </a:txBody>
                  <a:tcPr marL="68580" marR="68580" marT="34290" marB="34290">
                    <a:solidFill>
                      <a:srgbClr val="EFEFEF"/>
                    </a:solidFill>
                  </a:tcPr>
                </a:tc>
                <a:tc>
                  <a:txBody>
                    <a:bodyPr/>
                    <a:lstStyle/>
                    <a:p>
                      <a:pPr algn="r"/>
                      <a:r>
                        <a:rPr sz="900" b="0" i="0" u="none">
                          <a:solidFill>
                            <a:srgbClr val="333333"/>
                          </a:solidFill>
                          <a:latin typeface="Arial"/>
                        </a:rPr>
                        <a:t>0,0%</a:t>
                      </a:r>
                    </a:p>
                  </a:txBody>
                  <a:tcPr marL="68580" marR="68580" marT="34290" marB="34290">
                    <a:solidFill>
                      <a:srgbClr val="EFEFEF"/>
                    </a:solidFill>
                  </a:tcPr>
                </a:tc>
                <a:tc>
                  <a:txBody>
                    <a:bodyPr/>
                    <a:lstStyle/>
                    <a:p>
                      <a:pPr algn="r"/>
                      <a:r>
                        <a:rPr sz="900" b="0" i="0" u="none">
                          <a:solidFill>
                            <a:srgbClr val="333333"/>
                          </a:solidFill>
                          <a:latin typeface="Arial"/>
                        </a:rPr>
                        <a:t>3,0</a:t>
                      </a:r>
                    </a:p>
                  </a:txBody>
                  <a:tcPr marL="68580" marR="68580" marT="34290" marB="34290">
                    <a:solidFill>
                      <a:srgbClr val="EFEFEF"/>
                    </a:solidFill>
                  </a:tcPr>
                </a:tc>
                <a:tc>
                  <a:txBody>
                    <a:bodyPr/>
                    <a:lstStyle/>
                    <a:p>
                      <a:pPr algn="r"/>
                      <a:r>
                        <a:rPr sz="900" b="0" i="0" u="none">
                          <a:solidFill>
                            <a:srgbClr val="333333"/>
                          </a:solidFill>
                          <a:latin typeface="Arial"/>
                        </a:rPr>
                        <a:t>3,0</a:t>
                      </a:r>
                    </a:p>
                  </a:txBody>
                  <a:tcPr marL="68580" marR="68580" marT="34290" marB="34290">
                    <a:solidFill>
                      <a:srgbClr val="EFEFEF"/>
                    </a:solidFill>
                  </a:tcPr>
                </a:tc>
                <a:extLst>
                  <a:ext uri="{0D108BD9-81ED-4DB2-BD59-A6C34878D82A}">
                    <a16:rowId xmlns:a16="http://schemas.microsoft.com/office/drawing/2014/main" val="10002"/>
                  </a:ext>
                </a:extLst>
              </a:tr>
              <a:tr h="617220">
                <a:tc>
                  <a:txBody>
                    <a:bodyPr/>
                    <a:lstStyle/>
                    <a:p>
                      <a:pPr algn="r"/>
                      <a:r>
                        <a:rPr sz="900" b="0" i="0" u="none">
                          <a:solidFill>
                            <a:srgbClr val="333333"/>
                          </a:solidFill>
                          <a:latin typeface="Arial"/>
                        </a:rPr>
                        <a:t>ESEF will improve the reliability of financial statements</a:t>
                      </a:r>
                    </a:p>
                  </a:txBody>
                  <a:tcPr marL="68580" marR="68580" marT="34290" marB="34290"/>
                </a:tc>
                <a:tc>
                  <a:txBody>
                    <a:bodyPr/>
                    <a:lstStyle/>
                    <a:p>
                      <a:pPr algn="r"/>
                      <a:r>
                        <a:rPr sz="900" b="0" i="0" u="none">
                          <a:solidFill>
                            <a:srgbClr val="333333"/>
                          </a:solidFill>
                          <a:latin typeface="Arial"/>
                        </a:rPr>
                        <a:t>16,6%</a:t>
                      </a:r>
                    </a:p>
                  </a:txBody>
                  <a:tcPr marL="68580" marR="68580" marT="34290" marB="34290"/>
                </a:tc>
                <a:tc>
                  <a:txBody>
                    <a:bodyPr/>
                    <a:lstStyle/>
                    <a:p>
                      <a:pPr algn="r"/>
                      <a:r>
                        <a:rPr sz="900" b="0" i="0" u="none">
                          <a:solidFill>
                            <a:srgbClr val="333333"/>
                          </a:solidFill>
                          <a:latin typeface="Arial"/>
                        </a:rPr>
                        <a:t>16,7%</a:t>
                      </a:r>
                    </a:p>
                  </a:txBody>
                  <a:tcPr marL="68580" marR="68580" marT="34290" marB="34290"/>
                </a:tc>
                <a:tc>
                  <a:txBody>
                    <a:bodyPr/>
                    <a:lstStyle/>
                    <a:p>
                      <a:pPr algn="r"/>
                      <a:r>
                        <a:rPr sz="900" b="0" i="0" u="none">
                          <a:solidFill>
                            <a:srgbClr val="333333"/>
                          </a:solidFill>
                          <a:latin typeface="Arial"/>
                        </a:rPr>
                        <a:t>45,8%</a:t>
                      </a:r>
                    </a:p>
                  </a:txBody>
                  <a:tcPr marL="68580" marR="68580" marT="34290" marB="34290"/>
                </a:tc>
                <a:tc>
                  <a:txBody>
                    <a:bodyPr/>
                    <a:lstStyle/>
                    <a:p>
                      <a:pPr algn="r"/>
                      <a:r>
                        <a:rPr sz="900" b="0" i="0" u="none">
                          <a:solidFill>
                            <a:srgbClr val="333333"/>
                          </a:solidFill>
                          <a:latin typeface="Arial"/>
                        </a:rPr>
                        <a:t>16,7%</a:t>
                      </a:r>
                    </a:p>
                  </a:txBody>
                  <a:tcPr marL="68580" marR="68580" marT="34290" marB="34290"/>
                </a:tc>
                <a:tc>
                  <a:txBody>
                    <a:bodyPr/>
                    <a:lstStyle/>
                    <a:p>
                      <a:pPr algn="r"/>
                      <a:r>
                        <a:rPr sz="900" b="0" i="0" u="none">
                          <a:solidFill>
                            <a:srgbClr val="333333"/>
                          </a:solidFill>
                          <a:latin typeface="Arial"/>
                        </a:rPr>
                        <a:t>4,2%</a:t>
                      </a:r>
                    </a:p>
                  </a:txBody>
                  <a:tcPr marL="68580" marR="68580" marT="34290" marB="34290"/>
                </a:tc>
                <a:tc>
                  <a:txBody>
                    <a:bodyPr/>
                    <a:lstStyle/>
                    <a:p>
                      <a:pPr algn="r"/>
                      <a:r>
                        <a:rPr sz="900" b="0" i="0" u="none">
                          <a:solidFill>
                            <a:srgbClr val="333333"/>
                          </a:solidFill>
                          <a:latin typeface="Arial"/>
                        </a:rPr>
                        <a:t>2,8</a:t>
                      </a:r>
                    </a:p>
                  </a:txBody>
                  <a:tcPr marL="68580" marR="68580" marT="34290" marB="34290"/>
                </a:tc>
                <a:tc>
                  <a:txBody>
                    <a:bodyPr/>
                    <a:lstStyle/>
                    <a:p>
                      <a:pPr algn="r"/>
                      <a:r>
                        <a:rPr sz="900" b="0" i="0" u="none">
                          <a:solidFill>
                            <a:srgbClr val="333333"/>
                          </a:solidFill>
                          <a:latin typeface="Arial"/>
                        </a:rPr>
                        <a:t>3,0</a:t>
                      </a:r>
                    </a:p>
                  </a:txBody>
                  <a:tcPr marL="68580" marR="68580" marT="34290" marB="34290"/>
                </a:tc>
                <a:extLst>
                  <a:ext uri="{0D108BD9-81ED-4DB2-BD59-A6C34878D82A}">
                    <a16:rowId xmlns:a16="http://schemas.microsoft.com/office/drawing/2014/main" val="10003"/>
                  </a:ext>
                </a:extLst>
              </a:tr>
              <a:tr h="617220">
                <a:tc>
                  <a:txBody>
                    <a:bodyPr/>
                    <a:lstStyle/>
                    <a:p>
                      <a:pPr algn="r"/>
                      <a:r>
                        <a:rPr sz="900" b="0" i="0" u="none">
                          <a:solidFill>
                            <a:srgbClr val="333333"/>
                          </a:solidFill>
                          <a:latin typeface="Arial"/>
                        </a:rPr>
                        <a:t>ESEF will improve the comparability of financial statements</a:t>
                      </a:r>
                    </a:p>
                  </a:txBody>
                  <a:tcPr marL="68580" marR="68580" marT="34290" marB="34290">
                    <a:solidFill>
                      <a:srgbClr val="EFEFEF"/>
                    </a:solidFill>
                  </a:tcPr>
                </a:tc>
                <a:tc>
                  <a:txBody>
                    <a:bodyPr/>
                    <a:lstStyle/>
                    <a:p>
                      <a:pPr algn="r"/>
                      <a:r>
                        <a:rPr sz="900" b="0" i="0" u="none">
                          <a:solidFill>
                            <a:srgbClr val="333333"/>
                          </a:solidFill>
                          <a:latin typeface="Arial"/>
                        </a:rPr>
                        <a:t>7,7%</a:t>
                      </a:r>
                    </a:p>
                  </a:txBody>
                  <a:tcPr marL="68580" marR="68580" marT="34290" marB="34290">
                    <a:solidFill>
                      <a:srgbClr val="EFEFEF"/>
                    </a:solidFill>
                  </a:tcPr>
                </a:tc>
                <a:tc>
                  <a:txBody>
                    <a:bodyPr/>
                    <a:lstStyle/>
                    <a:p>
                      <a:pPr algn="r"/>
                      <a:r>
                        <a:rPr sz="900" b="0" i="0" u="none">
                          <a:solidFill>
                            <a:srgbClr val="333333"/>
                          </a:solidFill>
                          <a:latin typeface="Arial"/>
                        </a:rPr>
                        <a:t>15,4%</a:t>
                      </a:r>
                    </a:p>
                  </a:txBody>
                  <a:tcPr marL="68580" marR="68580" marT="34290" marB="34290">
                    <a:solidFill>
                      <a:srgbClr val="EFEFEF"/>
                    </a:solidFill>
                  </a:tcPr>
                </a:tc>
                <a:tc>
                  <a:txBody>
                    <a:bodyPr/>
                    <a:lstStyle/>
                    <a:p>
                      <a:pPr algn="r"/>
                      <a:r>
                        <a:rPr sz="900" b="0" i="0" u="none">
                          <a:solidFill>
                            <a:srgbClr val="333333"/>
                          </a:solidFill>
                          <a:latin typeface="Arial"/>
                        </a:rPr>
                        <a:t>38,5%</a:t>
                      </a:r>
                    </a:p>
                  </a:txBody>
                  <a:tcPr marL="68580" marR="68580" marT="34290" marB="34290">
                    <a:solidFill>
                      <a:srgbClr val="EFEFEF"/>
                    </a:solidFill>
                  </a:tcPr>
                </a:tc>
                <a:tc>
                  <a:txBody>
                    <a:bodyPr/>
                    <a:lstStyle/>
                    <a:p>
                      <a:pPr algn="r"/>
                      <a:r>
                        <a:rPr sz="900" b="0" i="0" u="none">
                          <a:solidFill>
                            <a:srgbClr val="333333"/>
                          </a:solidFill>
                          <a:latin typeface="Arial"/>
                        </a:rPr>
                        <a:t>26,9%</a:t>
                      </a:r>
                    </a:p>
                  </a:txBody>
                  <a:tcPr marL="68580" marR="68580" marT="34290" marB="34290">
                    <a:solidFill>
                      <a:srgbClr val="EFEFEF"/>
                    </a:solidFill>
                  </a:tcPr>
                </a:tc>
                <a:tc>
                  <a:txBody>
                    <a:bodyPr/>
                    <a:lstStyle/>
                    <a:p>
                      <a:pPr algn="r"/>
                      <a:r>
                        <a:rPr sz="900" b="0" i="0" u="none">
                          <a:solidFill>
                            <a:srgbClr val="333333"/>
                          </a:solidFill>
                          <a:latin typeface="Arial"/>
                        </a:rPr>
                        <a:t>11,5%</a:t>
                      </a:r>
                    </a:p>
                  </a:txBody>
                  <a:tcPr marL="68580" marR="68580" marT="34290" marB="34290">
                    <a:solidFill>
                      <a:srgbClr val="EFEFEF"/>
                    </a:solidFill>
                  </a:tcPr>
                </a:tc>
                <a:tc>
                  <a:txBody>
                    <a:bodyPr/>
                    <a:lstStyle/>
                    <a:p>
                      <a:pPr algn="r"/>
                      <a:r>
                        <a:rPr sz="900" b="0" i="0" u="none">
                          <a:solidFill>
                            <a:srgbClr val="333333"/>
                          </a:solidFill>
                          <a:latin typeface="Arial"/>
                        </a:rPr>
                        <a:t>3,2</a:t>
                      </a:r>
                    </a:p>
                  </a:txBody>
                  <a:tcPr marL="68580" marR="68580" marT="34290" marB="34290">
                    <a:solidFill>
                      <a:srgbClr val="EFEFEF"/>
                    </a:solidFill>
                  </a:tcPr>
                </a:tc>
                <a:tc>
                  <a:txBody>
                    <a:bodyPr/>
                    <a:lstStyle/>
                    <a:p>
                      <a:pPr algn="r"/>
                      <a:r>
                        <a:rPr sz="900" b="0" i="0" u="none">
                          <a:solidFill>
                            <a:srgbClr val="333333"/>
                          </a:solidFill>
                          <a:latin typeface="Arial"/>
                        </a:rPr>
                        <a:t>3,0</a:t>
                      </a:r>
                    </a:p>
                  </a:txBody>
                  <a:tcPr marL="68580" marR="68580" marT="34290" marB="34290">
                    <a:solidFill>
                      <a:srgbClr val="EFEFEF"/>
                    </a:solidFill>
                  </a:tcPr>
                </a:tc>
                <a:extLst>
                  <a:ext uri="{0D108BD9-81ED-4DB2-BD59-A6C34878D82A}">
                    <a16:rowId xmlns:a16="http://schemas.microsoft.com/office/drawing/2014/main" val="10004"/>
                  </a:ext>
                </a:extLst>
              </a:tr>
              <a:tr h="1028700">
                <a:tc>
                  <a:txBody>
                    <a:bodyPr/>
                    <a:lstStyle/>
                    <a:p>
                      <a:pPr algn="r"/>
                      <a:r>
                        <a:rPr sz="900" b="0" i="0" u="none">
                          <a:solidFill>
                            <a:srgbClr val="333333"/>
                          </a:solidFill>
                          <a:latin typeface="Arial"/>
                        </a:rPr>
                        <a:t>Our company is prepared for tagging of notes (which will start in 2023 for 2022 financial statements)</a:t>
                      </a:r>
                    </a:p>
                  </a:txBody>
                  <a:tcPr marL="68580" marR="68580" marT="34290" marB="34290"/>
                </a:tc>
                <a:tc>
                  <a:txBody>
                    <a:bodyPr/>
                    <a:lstStyle/>
                    <a:p>
                      <a:pPr algn="r"/>
                      <a:r>
                        <a:rPr sz="900" b="0" i="0" u="none">
                          <a:solidFill>
                            <a:srgbClr val="333333"/>
                          </a:solidFill>
                          <a:latin typeface="Arial"/>
                        </a:rPr>
                        <a:t>7,7%</a:t>
                      </a:r>
                    </a:p>
                  </a:txBody>
                  <a:tcPr marL="68580" marR="68580" marT="34290" marB="34290"/>
                </a:tc>
                <a:tc>
                  <a:txBody>
                    <a:bodyPr/>
                    <a:lstStyle/>
                    <a:p>
                      <a:pPr algn="r"/>
                      <a:r>
                        <a:rPr sz="900" b="0" i="0" u="none">
                          <a:solidFill>
                            <a:srgbClr val="333333"/>
                          </a:solidFill>
                          <a:latin typeface="Arial"/>
                        </a:rPr>
                        <a:t>23,1%</a:t>
                      </a:r>
                    </a:p>
                  </a:txBody>
                  <a:tcPr marL="68580" marR="68580" marT="34290" marB="34290"/>
                </a:tc>
                <a:tc>
                  <a:txBody>
                    <a:bodyPr/>
                    <a:lstStyle/>
                    <a:p>
                      <a:pPr algn="r"/>
                      <a:r>
                        <a:rPr sz="900" b="0" i="0" u="none">
                          <a:solidFill>
                            <a:srgbClr val="333333"/>
                          </a:solidFill>
                          <a:latin typeface="Arial"/>
                        </a:rPr>
                        <a:t>34,6%</a:t>
                      </a:r>
                    </a:p>
                  </a:txBody>
                  <a:tcPr marL="68580" marR="68580" marT="34290" marB="34290"/>
                </a:tc>
                <a:tc>
                  <a:txBody>
                    <a:bodyPr/>
                    <a:lstStyle/>
                    <a:p>
                      <a:pPr algn="r"/>
                      <a:r>
                        <a:rPr sz="900" b="0" i="0" u="none">
                          <a:solidFill>
                            <a:srgbClr val="333333"/>
                          </a:solidFill>
                          <a:latin typeface="Arial"/>
                        </a:rPr>
                        <a:t>15,4%</a:t>
                      </a:r>
                    </a:p>
                  </a:txBody>
                  <a:tcPr marL="68580" marR="68580" marT="34290" marB="34290"/>
                </a:tc>
                <a:tc>
                  <a:txBody>
                    <a:bodyPr/>
                    <a:lstStyle/>
                    <a:p>
                      <a:pPr algn="r"/>
                      <a:r>
                        <a:rPr sz="900" b="0" i="0" u="none">
                          <a:solidFill>
                            <a:srgbClr val="333333"/>
                          </a:solidFill>
                          <a:latin typeface="Arial"/>
                        </a:rPr>
                        <a:t>19,2%</a:t>
                      </a:r>
                    </a:p>
                  </a:txBody>
                  <a:tcPr marL="68580" marR="68580" marT="34290" marB="34290"/>
                </a:tc>
                <a:tc>
                  <a:txBody>
                    <a:bodyPr/>
                    <a:lstStyle/>
                    <a:p>
                      <a:pPr algn="r"/>
                      <a:r>
                        <a:rPr sz="900" b="0" i="0" u="none">
                          <a:solidFill>
                            <a:srgbClr val="333333"/>
                          </a:solidFill>
                          <a:latin typeface="Arial"/>
                        </a:rPr>
                        <a:t>3,2</a:t>
                      </a:r>
                    </a:p>
                  </a:txBody>
                  <a:tcPr marL="68580" marR="68580" marT="34290" marB="34290"/>
                </a:tc>
                <a:tc>
                  <a:txBody>
                    <a:bodyPr/>
                    <a:lstStyle/>
                    <a:p>
                      <a:pPr algn="r"/>
                      <a:r>
                        <a:rPr sz="900" b="0" i="0" u="none">
                          <a:solidFill>
                            <a:srgbClr val="333333"/>
                          </a:solidFill>
                          <a:latin typeface="Arial"/>
                        </a:rPr>
                        <a:t>3,0</a:t>
                      </a:r>
                    </a:p>
                  </a:txBody>
                  <a:tcPr marL="68580" marR="68580" marT="34290" marB="34290"/>
                </a:tc>
                <a:extLst>
                  <a:ext uri="{0D108BD9-81ED-4DB2-BD59-A6C34878D82A}">
                    <a16:rowId xmlns:a16="http://schemas.microsoft.com/office/drawing/2014/main" val="10005"/>
                  </a:ext>
                </a:extLst>
              </a:tr>
            </a:tbl>
          </a:graphicData>
        </a:graphic>
      </p:graphicFrame>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New Table"/>
          <p:cNvGraphicFramePr>
            <a:graphicFrameLocks noGrp="1"/>
          </p:cNvGraphicFramePr>
          <p:nvPr/>
        </p:nvGraphicFramePr>
        <p:xfrm>
          <a:off x="190500" y="1047750"/>
          <a:ext cx="8763000" cy="1371600"/>
        </p:xfrm>
        <a:graphic>
          <a:graphicData uri="http://schemas.openxmlformats.org/drawingml/2006/table">
            <a:tbl>
              <a:tblPr firstRow="1" bandRow="1"/>
              <a:tblGrid>
                <a:gridCol w="1095375">
                  <a:extLst>
                    <a:ext uri="{9D8B030D-6E8A-4147-A177-3AD203B41FA5}">
                      <a16:colId xmlns:a16="http://schemas.microsoft.com/office/drawing/2014/main" val="20000"/>
                    </a:ext>
                  </a:extLst>
                </a:gridCol>
                <a:gridCol w="1095375">
                  <a:extLst>
                    <a:ext uri="{9D8B030D-6E8A-4147-A177-3AD203B41FA5}">
                      <a16:colId xmlns:a16="http://schemas.microsoft.com/office/drawing/2014/main" val="20001"/>
                    </a:ext>
                  </a:extLst>
                </a:gridCol>
                <a:gridCol w="1095375">
                  <a:extLst>
                    <a:ext uri="{9D8B030D-6E8A-4147-A177-3AD203B41FA5}">
                      <a16:colId xmlns:a16="http://schemas.microsoft.com/office/drawing/2014/main" val="20002"/>
                    </a:ext>
                  </a:extLst>
                </a:gridCol>
                <a:gridCol w="1095375">
                  <a:extLst>
                    <a:ext uri="{9D8B030D-6E8A-4147-A177-3AD203B41FA5}">
                      <a16:colId xmlns:a16="http://schemas.microsoft.com/office/drawing/2014/main" val="20003"/>
                    </a:ext>
                  </a:extLst>
                </a:gridCol>
                <a:gridCol w="1095375">
                  <a:extLst>
                    <a:ext uri="{9D8B030D-6E8A-4147-A177-3AD203B41FA5}">
                      <a16:colId xmlns:a16="http://schemas.microsoft.com/office/drawing/2014/main" val="20004"/>
                    </a:ext>
                  </a:extLst>
                </a:gridCol>
                <a:gridCol w="1095375">
                  <a:extLst>
                    <a:ext uri="{9D8B030D-6E8A-4147-A177-3AD203B41FA5}">
                      <a16:colId xmlns:a16="http://schemas.microsoft.com/office/drawing/2014/main" val="20005"/>
                    </a:ext>
                  </a:extLst>
                </a:gridCol>
                <a:gridCol w="1095375">
                  <a:extLst>
                    <a:ext uri="{9D8B030D-6E8A-4147-A177-3AD203B41FA5}">
                      <a16:colId xmlns:a16="http://schemas.microsoft.com/office/drawing/2014/main" val="20006"/>
                    </a:ext>
                  </a:extLst>
                </a:gridCol>
                <a:gridCol w="1095375">
                  <a:extLst>
                    <a:ext uri="{9D8B030D-6E8A-4147-A177-3AD203B41FA5}">
                      <a16:colId xmlns:a16="http://schemas.microsoft.com/office/drawing/2014/main" val="20007"/>
                    </a:ext>
                  </a:extLst>
                </a:gridCol>
              </a:tblGrid>
              <a:tr h="205740">
                <a:tc>
                  <a:txBody>
                    <a:bodyPr/>
                    <a:lstStyle/>
                    <a:p>
                      <a:pPr algn="ctr"/>
                      <a:endParaRPr sz="900" b="1" i="0" u="none">
                        <a:solidFill>
                          <a:srgbClr val="333333"/>
                        </a:solidFill>
                        <a:latin typeface="Arial" pitchFamily="34" charset="0"/>
                      </a:endParaRPr>
                    </a:p>
                  </a:txBody>
                  <a:tcPr marL="68580" marR="68580" marT="34290" marB="34290">
                    <a:lnB w="25400">
                      <a:solidFill>
                        <a:srgbClr val="124456"/>
                      </a:solidFill>
                    </a:lnB>
                  </a:tcPr>
                </a:tc>
                <a:tc>
                  <a:txBody>
                    <a:bodyPr/>
                    <a:lstStyle/>
                    <a:p>
                      <a:pPr algn="r"/>
                      <a:r>
                        <a:rPr sz="900" b="1" i="0" u="none">
                          <a:solidFill>
                            <a:srgbClr val="333333"/>
                          </a:solidFill>
                          <a:latin typeface="Arial"/>
                        </a:rPr>
                        <a:t>1</a:t>
                      </a:r>
                    </a:p>
                  </a:txBody>
                  <a:tcPr marL="68580" marR="68580" marT="34290" marB="34290">
                    <a:lnB w="25400">
                      <a:solidFill>
                        <a:srgbClr val="124456"/>
                      </a:solidFill>
                    </a:lnB>
                  </a:tcPr>
                </a:tc>
                <a:tc>
                  <a:txBody>
                    <a:bodyPr/>
                    <a:lstStyle/>
                    <a:p>
                      <a:pPr algn="r"/>
                      <a:r>
                        <a:rPr sz="900" b="1" i="0" u="none">
                          <a:solidFill>
                            <a:srgbClr val="333333"/>
                          </a:solidFill>
                          <a:latin typeface="Arial"/>
                        </a:rPr>
                        <a:t>2</a:t>
                      </a:r>
                    </a:p>
                  </a:txBody>
                  <a:tcPr marL="68580" marR="68580" marT="34290" marB="34290">
                    <a:lnB w="25400">
                      <a:solidFill>
                        <a:srgbClr val="124456"/>
                      </a:solidFill>
                    </a:lnB>
                  </a:tcPr>
                </a:tc>
                <a:tc>
                  <a:txBody>
                    <a:bodyPr/>
                    <a:lstStyle/>
                    <a:p>
                      <a:pPr algn="r"/>
                      <a:r>
                        <a:rPr sz="900" b="1" i="0" u="none">
                          <a:solidFill>
                            <a:srgbClr val="333333"/>
                          </a:solidFill>
                          <a:latin typeface="Arial"/>
                        </a:rPr>
                        <a:t>3</a:t>
                      </a:r>
                    </a:p>
                  </a:txBody>
                  <a:tcPr marL="68580" marR="68580" marT="34290" marB="34290">
                    <a:lnB w="25400">
                      <a:solidFill>
                        <a:srgbClr val="124456"/>
                      </a:solidFill>
                    </a:lnB>
                  </a:tcPr>
                </a:tc>
                <a:tc>
                  <a:txBody>
                    <a:bodyPr/>
                    <a:lstStyle/>
                    <a:p>
                      <a:pPr algn="r"/>
                      <a:r>
                        <a:rPr sz="900" b="1" i="0" u="none">
                          <a:solidFill>
                            <a:srgbClr val="333333"/>
                          </a:solidFill>
                          <a:latin typeface="Arial"/>
                        </a:rPr>
                        <a:t>4</a:t>
                      </a:r>
                    </a:p>
                  </a:txBody>
                  <a:tcPr marL="68580" marR="68580" marT="34290" marB="34290">
                    <a:lnB w="25400">
                      <a:solidFill>
                        <a:srgbClr val="124456"/>
                      </a:solidFill>
                    </a:lnB>
                  </a:tcPr>
                </a:tc>
                <a:tc>
                  <a:txBody>
                    <a:bodyPr/>
                    <a:lstStyle/>
                    <a:p>
                      <a:pPr algn="r"/>
                      <a:r>
                        <a:rPr sz="900" b="1" i="0" u="none">
                          <a:solidFill>
                            <a:srgbClr val="333333"/>
                          </a:solidFill>
                          <a:latin typeface="Arial"/>
                        </a:rPr>
                        <a:t>5</a:t>
                      </a:r>
                    </a:p>
                  </a:txBody>
                  <a:tcPr marL="68580" marR="68580" marT="34290" marB="34290">
                    <a:lnB w="25400">
                      <a:solidFill>
                        <a:srgbClr val="124456"/>
                      </a:solidFill>
                    </a:lnB>
                  </a:tcPr>
                </a:tc>
                <a:tc>
                  <a:txBody>
                    <a:bodyPr/>
                    <a:lstStyle/>
                    <a:p>
                      <a:pPr algn="ctr"/>
                      <a:r>
                        <a:rPr sz="900" b="1" i="0" u="none">
                          <a:solidFill>
                            <a:srgbClr val="333333"/>
                          </a:solidFill>
                          <a:latin typeface="Arial"/>
                        </a:rPr>
                        <a:t>Keskiarvo</a:t>
                      </a:r>
                    </a:p>
                  </a:txBody>
                  <a:tcPr marL="68580" marR="68580" marT="34290" marB="34290">
                    <a:lnB w="25400">
                      <a:solidFill>
                        <a:srgbClr val="124456"/>
                      </a:solidFill>
                    </a:lnB>
                  </a:tcPr>
                </a:tc>
                <a:tc>
                  <a:txBody>
                    <a:bodyPr/>
                    <a:lstStyle/>
                    <a:p>
                      <a:pPr algn="ctr"/>
                      <a:r>
                        <a:rPr sz="900" b="1" i="0" u="none">
                          <a:solidFill>
                            <a:srgbClr val="333333"/>
                          </a:solidFill>
                          <a:latin typeface="Arial"/>
                        </a:rPr>
                        <a:t>Mediaani</a:t>
                      </a:r>
                    </a:p>
                  </a:txBody>
                  <a:tcPr marL="68580" marR="68580" marT="34290" marB="34290">
                    <a:lnB w="25400">
                      <a:solidFill>
                        <a:srgbClr val="124456"/>
                      </a:solidFill>
                    </a:lnB>
                  </a:tcPr>
                </a:tc>
                <a:extLst>
                  <a:ext uri="{0D108BD9-81ED-4DB2-BD59-A6C34878D82A}">
                    <a16:rowId xmlns:a16="http://schemas.microsoft.com/office/drawing/2014/main" val="10000"/>
                  </a:ext>
                </a:extLst>
              </a:tr>
              <a:tr h="1165860">
                <a:tc>
                  <a:txBody>
                    <a:bodyPr/>
                    <a:lstStyle/>
                    <a:p>
                      <a:pPr algn="r"/>
                      <a:r>
                        <a:rPr sz="900" b="0" i="0" u="none">
                          <a:solidFill>
                            <a:srgbClr val="333333"/>
                          </a:solidFill>
                          <a:latin typeface="Arial"/>
                        </a:rPr>
                        <a:t>Implementing tagging of notes (which will start in 2023 for 2022 financial statements) will require considerable effort</a:t>
                      </a:r>
                    </a:p>
                  </a:txBody>
                  <a:tcPr marL="68580" marR="68580" marT="34290" marB="34290">
                    <a:lnT w="25400" cap="flat" cmpd="sng" algn="ctr">
                      <a:solidFill>
                        <a:srgbClr val="124456"/>
                      </a:solidFill>
                      <a:prstDash val="solid"/>
                      <a:round/>
                      <a:headEnd type="none" w="med" len="med"/>
                      <a:tailEnd type="none" w="med" len="med"/>
                    </a:lnT>
                    <a:solidFill>
                      <a:srgbClr val="EFEFEF"/>
                    </a:solidFill>
                  </a:tcPr>
                </a:tc>
                <a:tc>
                  <a:txBody>
                    <a:bodyPr/>
                    <a:lstStyle/>
                    <a:p>
                      <a:pPr algn="r"/>
                      <a:r>
                        <a:rPr sz="900" b="0" i="0" u="none">
                          <a:solidFill>
                            <a:srgbClr val="333333"/>
                          </a:solidFill>
                          <a:latin typeface="Arial"/>
                        </a:rPr>
                        <a:t>4,0%</a:t>
                      </a:r>
                    </a:p>
                  </a:txBody>
                  <a:tcPr marL="68580" marR="68580" marT="34290" marB="34290">
                    <a:lnT w="25400" cap="flat" cmpd="sng" algn="ctr">
                      <a:solidFill>
                        <a:srgbClr val="124456"/>
                      </a:solidFill>
                      <a:prstDash val="solid"/>
                      <a:round/>
                      <a:headEnd type="none" w="med" len="med"/>
                      <a:tailEnd type="none" w="med" len="med"/>
                    </a:lnT>
                    <a:solidFill>
                      <a:srgbClr val="EFEFEF"/>
                    </a:solidFill>
                  </a:tcPr>
                </a:tc>
                <a:tc>
                  <a:txBody>
                    <a:bodyPr/>
                    <a:lstStyle/>
                    <a:p>
                      <a:pPr algn="r"/>
                      <a:r>
                        <a:rPr sz="900" b="0" i="0" u="none">
                          <a:solidFill>
                            <a:srgbClr val="333333"/>
                          </a:solidFill>
                          <a:latin typeface="Arial"/>
                        </a:rPr>
                        <a:t>12,0%</a:t>
                      </a:r>
                    </a:p>
                  </a:txBody>
                  <a:tcPr marL="68580" marR="68580" marT="34290" marB="34290">
                    <a:lnT w="25400" cap="flat" cmpd="sng" algn="ctr">
                      <a:solidFill>
                        <a:srgbClr val="124456"/>
                      </a:solidFill>
                      <a:prstDash val="solid"/>
                      <a:round/>
                      <a:headEnd type="none" w="med" len="med"/>
                      <a:tailEnd type="none" w="med" len="med"/>
                    </a:lnT>
                    <a:solidFill>
                      <a:srgbClr val="EFEFEF"/>
                    </a:solidFill>
                  </a:tcPr>
                </a:tc>
                <a:tc>
                  <a:txBody>
                    <a:bodyPr/>
                    <a:lstStyle/>
                    <a:p>
                      <a:pPr algn="r"/>
                      <a:r>
                        <a:rPr sz="900" b="0" i="0" u="none">
                          <a:solidFill>
                            <a:srgbClr val="333333"/>
                          </a:solidFill>
                          <a:latin typeface="Arial"/>
                        </a:rPr>
                        <a:t>24,0%</a:t>
                      </a:r>
                    </a:p>
                  </a:txBody>
                  <a:tcPr marL="68580" marR="68580" marT="34290" marB="34290">
                    <a:lnT w="25400" cap="flat" cmpd="sng" algn="ctr">
                      <a:solidFill>
                        <a:srgbClr val="124456"/>
                      </a:solidFill>
                      <a:prstDash val="solid"/>
                      <a:round/>
                      <a:headEnd type="none" w="med" len="med"/>
                      <a:tailEnd type="none" w="med" len="med"/>
                    </a:lnT>
                    <a:solidFill>
                      <a:srgbClr val="EFEFEF"/>
                    </a:solidFill>
                  </a:tcPr>
                </a:tc>
                <a:tc>
                  <a:txBody>
                    <a:bodyPr/>
                    <a:lstStyle/>
                    <a:p>
                      <a:pPr algn="r"/>
                      <a:r>
                        <a:rPr sz="900" b="0" i="0" u="none">
                          <a:solidFill>
                            <a:srgbClr val="333333"/>
                          </a:solidFill>
                          <a:latin typeface="Arial"/>
                        </a:rPr>
                        <a:t>32,0%</a:t>
                      </a:r>
                    </a:p>
                  </a:txBody>
                  <a:tcPr marL="68580" marR="68580" marT="34290" marB="34290">
                    <a:lnT w="25400" cap="flat" cmpd="sng" algn="ctr">
                      <a:solidFill>
                        <a:srgbClr val="124456"/>
                      </a:solidFill>
                      <a:prstDash val="solid"/>
                      <a:round/>
                      <a:headEnd type="none" w="med" len="med"/>
                      <a:tailEnd type="none" w="med" len="med"/>
                    </a:lnT>
                    <a:solidFill>
                      <a:srgbClr val="EFEFEF"/>
                    </a:solidFill>
                  </a:tcPr>
                </a:tc>
                <a:tc>
                  <a:txBody>
                    <a:bodyPr/>
                    <a:lstStyle/>
                    <a:p>
                      <a:pPr algn="r"/>
                      <a:r>
                        <a:rPr sz="900" b="0" i="0" u="none">
                          <a:solidFill>
                            <a:srgbClr val="333333"/>
                          </a:solidFill>
                          <a:latin typeface="Arial"/>
                        </a:rPr>
                        <a:t>28,0%</a:t>
                      </a:r>
                    </a:p>
                  </a:txBody>
                  <a:tcPr marL="68580" marR="68580" marT="34290" marB="34290">
                    <a:lnT w="25400" cap="flat" cmpd="sng" algn="ctr">
                      <a:solidFill>
                        <a:srgbClr val="124456"/>
                      </a:solidFill>
                      <a:prstDash val="solid"/>
                      <a:round/>
                      <a:headEnd type="none" w="med" len="med"/>
                      <a:tailEnd type="none" w="med" len="med"/>
                    </a:lnT>
                    <a:solidFill>
                      <a:srgbClr val="EFEFEF"/>
                    </a:solidFill>
                  </a:tcPr>
                </a:tc>
                <a:tc>
                  <a:txBody>
                    <a:bodyPr/>
                    <a:lstStyle/>
                    <a:p>
                      <a:pPr algn="r"/>
                      <a:r>
                        <a:rPr sz="900" b="0" i="0" u="none">
                          <a:solidFill>
                            <a:srgbClr val="333333"/>
                          </a:solidFill>
                          <a:latin typeface="Arial"/>
                        </a:rPr>
                        <a:t>3,7</a:t>
                      </a:r>
                    </a:p>
                  </a:txBody>
                  <a:tcPr marL="68580" marR="68580" marT="34290" marB="34290">
                    <a:lnT w="25400" cap="flat" cmpd="sng" algn="ctr">
                      <a:solidFill>
                        <a:srgbClr val="124456"/>
                      </a:solidFill>
                      <a:prstDash val="solid"/>
                      <a:round/>
                      <a:headEnd type="none" w="med" len="med"/>
                      <a:tailEnd type="none" w="med" len="med"/>
                    </a:lnT>
                    <a:solidFill>
                      <a:srgbClr val="EFEFEF"/>
                    </a:solidFill>
                  </a:tcPr>
                </a:tc>
                <a:tc>
                  <a:txBody>
                    <a:bodyPr/>
                    <a:lstStyle/>
                    <a:p>
                      <a:pPr algn="r"/>
                      <a:r>
                        <a:rPr sz="900" b="0" i="0" u="none">
                          <a:solidFill>
                            <a:srgbClr val="333333"/>
                          </a:solidFill>
                          <a:latin typeface="Arial"/>
                        </a:rPr>
                        <a:t>4,0</a:t>
                      </a:r>
                    </a:p>
                  </a:txBody>
                  <a:tcPr marL="68580" marR="68580" marT="34290" marB="34290">
                    <a:lnT w="25400" cap="flat" cmpd="sng" algn="ctr">
                      <a:solidFill>
                        <a:srgbClr val="124456"/>
                      </a:solidFill>
                      <a:prstDash val="solid"/>
                      <a:round/>
                      <a:headEnd type="none" w="med" len="med"/>
                      <a:tailEnd type="none" w="med" len="med"/>
                    </a:lnT>
                    <a:solidFill>
                      <a:srgbClr val="EFEFEF"/>
                    </a:solidFill>
                  </a:tcPr>
                </a:tc>
                <a:extLst>
                  <a:ext uri="{0D108BD9-81ED-4DB2-BD59-A6C34878D82A}">
                    <a16:rowId xmlns:a16="http://schemas.microsoft.com/office/drawing/2014/main" val="10001"/>
                  </a:ext>
                </a:extLst>
              </a:tr>
            </a:tbl>
          </a:graphicData>
        </a:graphic>
      </p:graphicFrame>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27000" y="127000"/>
            <a:ext cx="8890000" cy="673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a:p>
            <a:pPr algn="ctr"/>
            <a:r>
              <a:rPr lang="fi-FI" sz="2000" b="1">
                <a:solidFill>
                  <a:srgbClr val="333333"/>
                </a:solidFill>
                <a:latin typeface="Arial"/>
              </a:rPr>
              <a:t>Comparison between 2019 and 2020</a:t>
            </a:r>
            <a:endParaRPr sz="2000" b="1" i="0" u="none">
              <a:solidFill>
                <a:srgbClr val="333333"/>
              </a:solidFill>
              <a:latin typeface="Arial"/>
            </a:endParaRPr>
          </a:p>
        </p:txBody>
      </p:sp>
    </p:spTree>
    <p:extLst>
      <p:ext uri="{BB962C8B-B14F-4D97-AF65-F5344CB8AC3E}">
        <p14:creationId xmlns:p14="http://schemas.microsoft.com/office/powerpoint/2010/main" val="401820524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7322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5. Please indicate how you plan to implement the ESEF financial reporting requirements (for potentially unclear vocabulary, consult e.g. https://www.xbrl.org/the-standard/how/getting-started-for-business/)</a:t>
            </a:r>
          </a:p>
        </p:txBody>
      </p:sp>
      <p:sp>
        <p:nvSpPr>
          <p:cNvPr id="3" name="New shape"/>
          <p:cNvSpPr/>
          <p:nvPr/>
        </p:nvSpPr>
        <p:spPr>
          <a:xfrm>
            <a:off x="508000" y="11176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i-FI" sz="1200" b="0" i="0" u="none">
                <a:solidFill>
                  <a:srgbClr val="333333"/>
                </a:solidFill>
                <a:latin typeface="Arial"/>
              </a:rPr>
              <a:t>Number of respondents</a:t>
            </a:r>
            <a:r>
              <a:rPr sz="1200" b="0" i="0" u="none">
                <a:solidFill>
                  <a:srgbClr val="333333"/>
                </a:solidFill>
                <a:latin typeface="Arial"/>
              </a:rPr>
              <a:t>: 21</a:t>
            </a:r>
          </a:p>
        </p:txBody>
      </p:sp>
      <p:graphicFrame>
        <p:nvGraphicFramePr>
          <p:cNvPr id="4" name="ChartObject"/>
          <p:cNvGraphicFramePr/>
          <p:nvPr/>
        </p:nvGraphicFramePr>
        <p:xfrm>
          <a:off x="381000" y="1549400"/>
          <a:ext cx="5847184" cy="4927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4">
            <a:extLst>
              <a:ext uri="{FF2B5EF4-FFF2-40B4-BE49-F238E27FC236}">
                <a16:creationId xmlns:a16="http://schemas.microsoft.com/office/drawing/2014/main" id="{DB95B0FB-BC0A-884B-8ACB-5E10F1BCAE87}"/>
              </a:ext>
            </a:extLst>
          </p:cNvPr>
          <p:cNvGraphicFramePr>
            <a:graphicFrameLocks noGrp="1"/>
          </p:cNvGraphicFramePr>
          <p:nvPr/>
        </p:nvGraphicFramePr>
        <p:xfrm>
          <a:off x="6228184" y="1600200"/>
          <a:ext cx="2736304" cy="4297680"/>
        </p:xfrm>
        <a:graphic>
          <a:graphicData uri="http://schemas.openxmlformats.org/drawingml/2006/table">
            <a:tbl>
              <a:tblPr firstRow="1" bandRow="1"/>
              <a:tblGrid>
                <a:gridCol w="2736304">
                  <a:extLst>
                    <a:ext uri="{9D8B030D-6E8A-4147-A177-3AD203B41FA5}">
                      <a16:colId xmlns:a16="http://schemas.microsoft.com/office/drawing/2014/main" val="219174623"/>
                    </a:ext>
                  </a:extLst>
                </a:gridCol>
              </a:tblGrid>
              <a:tr h="190500">
                <a:tc>
                  <a:txBody>
                    <a:bodyPr/>
                    <a:lstStyle/>
                    <a:p>
                      <a:pPr algn="ctr"/>
                      <a:r>
                        <a:rPr sz="1000" b="0" i="0" u="none" dirty="0"/>
                        <a:t>We plan to rely on outsourcing service provider’s competencies on the ESEF reporting requirements (e.g. </a:t>
                      </a:r>
                      <a:r>
                        <a:rPr sz="1000" b="0" i="0" u="none" dirty="0" err="1"/>
                        <a:t>xHTML</a:t>
                      </a:r>
                      <a:r>
                        <a:rPr sz="1000" b="0" i="0" u="none" dirty="0"/>
                        <a:t> and knowledge on </a:t>
                      </a:r>
                      <a:r>
                        <a:rPr sz="1000" b="0" i="0" u="none" dirty="0" err="1"/>
                        <a:t>iXBRL</a:t>
                      </a:r>
                      <a:r>
                        <a:rPr sz="1000" b="0" i="0" u="none" dirty="0"/>
                        <a:t> taxonomies) (B)</a:t>
                      </a:r>
                    </a:p>
                  </a:txBody>
                  <a:tcPr>
                    <a:lnL w="12700" cmpd="sng">
                      <a:noFill/>
                      <a:prstDash val="solid"/>
                    </a:lnL>
                    <a:lnR w="12700" cmpd="sng">
                      <a:noFill/>
                      <a:prstDash val="solid"/>
                    </a:lnR>
                    <a:lnT w="25400" cap="flat" cmpd="sng" algn="ctr">
                      <a:no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491193829"/>
                  </a:ext>
                </a:extLst>
              </a:tr>
              <a:tr h="0">
                <a:tc>
                  <a:txBody>
                    <a:bodyPr/>
                    <a:lstStyle/>
                    <a:p>
                      <a:endParaRPr sz="900"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3226374900"/>
                  </a:ext>
                </a:extLst>
              </a:tr>
              <a:tr h="190500">
                <a:tc>
                  <a:txBody>
                    <a:bodyPr/>
                    <a:lstStyle/>
                    <a:p>
                      <a:pPr algn="ctr"/>
                      <a:r>
                        <a:rPr sz="1000" b="0" i="0" u="none" dirty="0"/>
                        <a:t>We plan to outsource the tagging of our financial statements to the ESEF taxonomy (B)</a:t>
                      </a: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3446576960"/>
                  </a:ext>
                </a:extLst>
              </a:tr>
              <a:tr h="190500">
                <a:tc>
                  <a:txBody>
                    <a:bodyPr/>
                    <a:lstStyle/>
                    <a:p>
                      <a:endParaRPr sz="1100"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515304269"/>
                  </a:ext>
                </a:extLst>
              </a:tr>
              <a:tr h="190500">
                <a:tc>
                  <a:txBody>
                    <a:bodyPr/>
                    <a:lstStyle/>
                    <a:p>
                      <a:pPr algn="ctr"/>
                      <a:r>
                        <a:rPr sz="1000" b="0" i="0" u="none" dirty="0"/>
                        <a:t>We plan to use an external XBRL compliant reporting tool as a "bolt on" (B)</a:t>
                      </a: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4115282249"/>
                  </a:ext>
                </a:extLst>
              </a:tr>
              <a:tr h="190500">
                <a:tc>
                  <a:txBody>
                    <a:bodyPr/>
                    <a:lstStyle/>
                    <a:p>
                      <a:endParaRPr sz="1050"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81259898"/>
                  </a:ext>
                </a:extLst>
              </a:tr>
              <a:tr h="190500">
                <a:tc>
                  <a:txBody>
                    <a:bodyPr/>
                    <a:lstStyle/>
                    <a:p>
                      <a:pPr algn="ctr"/>
                      <a:r>
                        <a:rPr sz="1000" b="0" i="0" u="none" dirty="0"/>
                        <a:t>We plan to use block tagging (ESEF-minimum requirement) to notes (B)</a:t>
                      </a: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49829923"/>
                  </a:ext>
                </a:extLst>
              </a:tr>
              <a:tr h="190500">
                <a:tc>
                  <a:txBody>
                    <a:bodyPr/>
                    <a:lstStyle/>
                    <a:p>
                      <a:endParaRPr sz="600"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94507228"/>
                  </a:ext>
                </a:extLst>
              </a:tr>
              <a:tr h="190500">
                <a:tc>
                  <a:txBody>
                    <a:bodyPr/>
                    <a:lstStyle/>
                    <a:p>
                      <a:pPr algn="ctr"/>
                      <a:r>
                        <a:rPr sz="1000" b="0" i="0" u="none" dirty="0"/>
                        <a:t>Once ESEF </a:t>
                      </a:r>
                      <a:r>
                        <a:rPr sz="1000" b="0" i="0" u="none" dirty="0" err="1"/>
                        <a:t>implemented,we</a:t>
                      </a:r>
                      <a:r>
                        <a:rPr sz="1000" b="0" i="0" u="none" dirty="0"/>
                        <a:t> would not be willing to extend XBRL reporting to quarterly and/or half-year reports (in addition to the annual financial statement) (B)</a:t>
                      </a: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472631144"/>
                  </a:ext>
                </a:extLst>
              </a:tr>
              <a:tr h="190500">
                <a:tc>
                  <a:txBody>
                    <a:bodyPr/>
                    <a:lstStyle/>
                    <a:p>
                      <a:endParaRPr sz="900"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108255343"/>
                  </a:ext>
                </a:extLst>
              </a:tr>
              <a:tr h="190500">
                <a:tc>
                  <a:txBody>
                    <a:bodyPr/>
                    <a:lstStyle/>
                    <a:p>
                      <a:pPr algn="ctr"/>
                      <a:r>
                        <a:rPr sz="1000" b="0" i="0" u="none" dirty="0"/>
                        <a:t>Once ESEF implemented, we would not be willing to extend XBRL reporting to narrative reports (e.g. management report) (B)</a:t>
                      </a: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111413675"/>
                  </a:ext>
                </a:extLst>
              </a:tr>
            </a:tbl>
          </a:graphicData>
        </a:graphic>
      </p:graphicFrame>
      <p:sp>
        <p:nvSpPr>
          <p:cNvPr id="6" name="TextBox 5">
            <a:extLst>
              <a:ext uri="{FF2B5EF4-FFF2-40B4-BE49-F238E27FC236}">
                <a16:creationId xmlns:a16="http://schemas.microsoft.com/office/drawing/2014/main" id="{A9A16443-65C9-5E43-A123-DAB29CC5ABCB}"/>
              </a:ext>
            </a:extLst>
          </p:cNvPr>
          <p:cNvSpPr txBox="1"/>
          <p:nvPr/>
        </p:nvSpPr>
        <p:spPr>
          <a:xfrm>
            <a:off x="3491880" y="908720"/>
            <a:ext cx="2160240" cy="769441"/>
          </a:xfrm>
          <a:prstGeom prst="rect">
            <a:avLst/>
          </a:prstGeom>
          <a:noFill/>
        </p:spPr>
        <p:txBody>
          <a:bodyPr wrap="square" rtlCol="0">
            <a:spAutoFit/>
          </a:bodyPr>
          <a:lstStyle/>
          <a:p>
            <a:pPr algn="ctr"/>
            <a:r>
              <a:rPr lang="en-US" sz="4400" b="1"/>
              <a:t>2019</a:t>
            </a:r>
          </a:p>
        </p:txBody>
      </p:sp>
    </p:spTree>
    <p:extLst>
      <p:ext uri="{BB962C8B-B14F-4D97-AF65-F5344CB8AC3E}">
        <p14:creationId xmlns:p14="http://schemas.microsoft.com/office/powerpoint/2010/main" val="2021490292"/>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7322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5. Please indicate how you plan to implement the ESEF financial reporting requirements (for potentially unclear vocabulary, consult e.g. https://www.xbrl.org/the-standard/how/getting-started-for-business/)</a:t>
            </a:r>
          </a:p>
        </p:txBody>
      </p:sp>
      <p:sp>
        <p:nvSpPr>
          <p:cNvPr id="3" name="New shape"/>
          <p:cNvSpPr/>
          <p:nvPr/>
        </p:nvSpPr>
        <p:spPr>
          <a:xfrm>
            <a:off x="508000" y="11176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i-FI" sz="1200">
                <a:solidFill>
                  <a:srgbClr val="333333"/>
                </a:solidFill>
                <a:latin typeface="Arial"/>
              </a:rPr>
              <a:t>Number of respondents</a:t>
            </a:r>
            <a:r>
              <a:rPr sz="1200" b="0" i="0" u="none">
                <a:solidFill>
                  <a:srgbClr val="333333"/>
                </a:solidFill>
                <a:latin typeface="Arial"/>
              </a:rPr>
              <a:t>: 17</a:t>
            </a:r>
          </a:p>
        </p:txBody>
      </p:sp>
      <p:graphicFrame>
        <p:nvGraphicFramePr>
          <p:cNvPr id="4" name="ChartObject"/>
          <p:cNvGraphicFramePr/>
          <p:nvPr/>
        </p:nvGraphicFramePr>
        <p:xfrm>
          <a:off x="381000" y="1549400"/>
          <a:ext cx="5991200" cy="4927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4">
            <a:extLst>
              <a:ext uri="{FF2B5EF4-FFF2-40B4-BE49-F238E27FC236}">
                <a16:creationId xmlns:a16="http://schemas.microsoft.com/office/drawing/2014/main" id="{F21B9EEF-7CCF-ED48-B96A-8CCA4A833913}"/>
              </a:ext>
            </a:extLst>
          </p:cNvPr>
          <p:cNvGraphicFramePr>
            <a:graphicFrameLocks noGrp="1"/>
          </p:cNvGraphicFramePr>
          <p:nvPr/>
        </p:nvGraphicFramePr>
        <p:xfrm>
          <a:off x="6228184" y="1700808"/>
          <a:ext cx="2736304" cy="4968240"/>
        </p:xfrm>
        <a:graphic>
          <a:graphicData uri="http://schemas.openxmlformats.org/drawingml/2006/table">
            <a:tbl>
              <a:tblPr firstRow="1" bandRow="1"/>
              <a:tblGrid>
                <a:gridCol w="2736304">
                  <a:extLst>
                    <a:ext uri="{9D8B030D-6E8A-4147-A177-3AD203B41FA5}">
                      <a16:colId xmlns:a16="http://schemas.microsoft.com/office/drawing/2014/main" val="219174623"/>
                    </a:ext>
                  </a:extLst>
                </a:gridCol>
              </a:tblGrid>
              <a:tr h="424096">
                <a:tc>
                  <a:txBody>
                    <a:bodyPr/>
                    <a:lstStyle/>
                    <a:p>
                      <a:pPr algn="ctr"/>
                      <a:r>
                        <a:rPr sz="800" b="0" i="0" u="none" dirty="0"/>
                        <a:t>We plan to rely on outsourcing service provider’s competencies on the ESEF reporting requirements (e.g. </a:t>
                      </a:r>
                      <a:r>
                        <a:rPr sz="800" b="0" i="0" u="none" dirty="0" err="1"/>
                        <a:t>xHTML</a:t>
                      </a:r>
                      <a:r>
                        <a:rPr sz="800" b="0" i="0" u="none" dirty="0"/>
                        <a:t> and knowledge on </a:t>
                      </a:r>
                      <a:r>
                        <a:rPr sz="800" b="0" i="0" u="none" dirty="0" err="1"/>
                        <a:t>iXBRL</a:t>
                      </a:r>
                      <a:r>
                        <a:rPr sz="800" b="0" i="0" u="none" dirty="0"/>
                        <a:t> taxonomies) (B)</a:t>
                      </a:r>
                    </a:p>
                  </a:txBody>
                  <a:tcPr>
                    <a:lnL w="12700" cmpd="sng">
                      <a:noFill/>
                      <a:prstDash val="solid"/>
                    </a:lnL>
                    <a:lnR w="12700" cmpd="sng">
                      <a:noFill/>
                      <a:prstDash val="solid"/>
                    </a:lnR>
                    <a:lnT w="25400" cap="flat" cmpd="sng" algn="ctr">
                      <a:no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491193829"/>
                  </a:ext>
                </a:extLst>
              </a:tr>
              <a:tr h="183775">
                <a:tc>
                  <a:txBody>
                    <a:bodyPr/>
                    <a:lstStyle/>
                    <a:p>
                      <a:endParaRPr sz="700"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3226374900"/>
                  </a:ext>
                </a:extLst>
              </a:tr>
              <a:tr h="311004">
                <a:tc>
                  <a:txBody>
                    <a:bodyPr/>
                    <a:lstStyle/>
                    <a:p>
                      <a:pPr algn="ctr"/>
                      <a:r>
                        <a:rPr sz="800" b="0" i="0" u="none" dirty="0"/>
                        <a:t>We plan to outsource the tagging of our financial statements to the ESEF taxonomy (B)</a:t>
                      </a: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3446576960"/>
                  </a:ext>
                </a:extLst>
              </a:tr>
              <a:tr h="226185">
                <a:tc>
                  <a:txBody>
                    <a:bodyPr/>
                    <a:lstStyle/>
                    <a:p>
                      <a:endParaRPr sz="1000"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515304269"/>
                  </a:ext>
                </a:extLst>
              </a:tr>
              <a:tr h="424096">
                <a:tc>
                  <a:txBody>
                    <a:bodyPr/>
                    <a:lstStyle/>
                    <a:p>
                      <a:pPr algn="ctr"/>
                      <a:r>
                        <a:rPr sz="800" b="0" i="0" u="none" dirty="0"/>
                        <a:t>We plan to use an external XBRL compliant reporting tool as a "bolt on" (B)</a:t>
                      </a:r>
                      <a:endParaRPr lang="fi-FI" sz="800" b="0" i="0" u="none" dirty="0"/>
                    </a:p>
                    <a:p>
                      <a:pPr algn="ctr"/>
                      <a:endParaRPr sz="800" b="0" i="0" u="none"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4115282249"/>
                  </a:ext>
                </a:extLst>
              </a:tr>
              <a:tr h="311004">
                <a:tc>
                  <a:txBody>
                    <a:bodyPr/>
                    <a:lstStyle/>
                    <a:p>
                      <a:pPr algn="ctr"/>
                      <a:r>
                        <a:rPr sz="800" b="0" i="0" u="none" dirty="0"/>
                        <a:t>We plan to use block tagging (ESEF-minimum requirement) to notes (B)</a:t>
                      </a:r>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49829923"/>
                  </a:ext>
                </a:extLst>
              </a:tr>
              <a:tr h="2346666">
                <a:tc>
                  <a:txBody>
                    <a:bodyPr/>
                    <a:lstStyle/>
                    <a:p>
                      <a:pPr algn="ctr"/>
                      <a:endParaRPr lang="en-GB" sz="800" b="0" i="0" u="none" dirty="0"/>
                    </a:p>
                    <a:p>
                      <a:pPr algn="ctr"/>
                      <a:r>
                        <a:rPr lang="en-GB" sz="800" b="0" i="0" u="none" dirty="0"/>
                        <a:t>Once ESEF implemented,we would not be willing to extend XBRL reporting to quarterly and/or half-year reports (in addition to the annual financial statements) (B)</a:t>
                      </a:r>
                    </a:p>
                    <a:p>
                      <a:pPr algn="ctr"/>
                      <a:endParaRPr lang="en-GB" sz="800" b="0" i="0" u="none" dirty="0"/>
                    </a:p>
                    <a:p>
                      <a:pPr algn="ctr"/>
                      <a:r>
                        <a:rPr lang="en-GB" sz="800" b="0" i="0" u="none" dirty="0"/>
                        <a:t>Once ESEF implemented in consolidated accounts, we would not be willing to extend ESEF XBRL reporting to parent company´s separate accounts (according to local GAAP or IFRS). (B)</a:t>
                      </a:r>
                    </a:p>
                    <a:p>
                      <a:pPr algn="ctr"/>
                      <a:endParaRPr lang="en-GB" sz="800" b="0" i="0" u="none" dirty="0"/>
                    </a:p>
                    <a:p>
                      <a:pPr algn="ctr"/>
                      <a:r>
                        <a:rPr lang="en-GB" sz="800" b="0" i="0" u="none" dirty="0"/>
                        <a:t>Once ESEF implemented, we would not be willing to extend XBRL reporting to the subsidiaries' and parent companies' reporting to local business registers. (B)</a:t>
                      </a:r>
                    </a:p>
                    <a:p>
                      <a:pPr algn="ctr"/>
                      <a:endParaRPr lang="en-GB" sz="800" b="0" i="0" u="none" dirty="0"/>
                    </a:p>
                    <a:p>
                      <a:pPr algn="ctr"/>
                      <a:endParaRPr lang="en-GB" sz="800" b="0" i="0" u="none" dirty="0"/>
                    </a:p>
                    <a:p>
                      <a:pPr algn="ctr"/>
                      <a:r>
                        <a:rPr lang="en-GB" sz="800" b="0" i="0" u="none" dirty="0"/>
                        <a:t>Once ESEF implemented, we would not be willing to extend XBRL reporting to narrative reports (e.g. management report) (B)</a:t>
                      </a:r>
                    </a:p>
                    <a:p>
                      <a:pPr algn="ctr"/>
                      <a:endParaRPr lang="en-GB" sz="800" b="0" i="0" u="none" dirty="0"/>
                    </a:p>
                    <a:p>
                      <a:pPr algn="ctr"/>
                      <a:endParaRPr sz="800" b="0" i="0" u="none"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472631144"/>
                  </a:ext>
                </a:extLst>
              </a:tr>
              <a:tr h="183775">
                <a:tc>
                  <a:txBody>
                    <a:bodyPr/>
                    <a:lstStyle/>
                    <a:p>
                      <a:endParaRPr sz="700"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108255343"/>
                  </a:ext>
                </a:extLst>
              </a:tr>
              <a:tr h="197912">
                <a:tc>
                  <a:txBody>
                    <a:bodyPr/>
                    <a:lstStyle/>
                    <a:p>
                      <a:pPr algn="ctr"/>
                      <a:endParaRPr sz="800" b="0" i="0" u="none"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111413675"/>
                  </a:ext>
                </a:extLst>
              </a:tr>
            </a:tbl>
          </a:graphicData>
        </a:graphic>
      </p:graphicFrame>
      <p:sp>
        <p:nvSpPr>
          <p:cNvPr id="6" name="TextBox 5">
            <a:extLst>
              <a:ext uri="{FF2B5EF4-FFF2-40B4-BE49-F238E27FC236}">
                <a16:creationId xmlns:a16="http://schemas.microsoft.com/office/drawing/2014/main" id="{04082F1A-2D1F-2A4A-851D-6C8D309B652F}"/>
              </a:ext>
            </a:extLst>
          </p:cNvPr>
          <p:cNvSpPr txBox="1"/>
          <p:nvPr/>
        </p:nvSpPr>
        <p:spPr>
          <a:xfrm>
            <a:off x="3491880" y="908720"/>
            <a:ext cx="2160240" cy="769441"/>
          </a:xfrm>
          <a:prstGeom prst="rect">
            <a:avLst/>
          </a:prstGeom>
          <a:noFill/>
        </p:spPr>
        <p:txBody>
          <a:bodyPr wrap="square" rtlCol="0">
            <a:spAutoFit/>
          </a:bodyPr>
          <a:lstStyle/>
          <a:p>
            <a:pPr algn="ctr"/>
            <a:r>
              <a:rPr lang="en-US" sz="4400" b="1"/>
              <a:t>2020</a:t>
            </a:r>
          </a:p>
        </p:txBody>
      </p:sp>
    </p:spTree>
    <p:extLst>
      <p:ext uri="{BB962C8B-B14F-4D97-AF65-F5344CB8AC3E}">
        <p14:creationId xmlns:p14="http://schemas.microsoft.com/office/powerpoint/2010/main" val="424113416"/>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90500" y="620688"/>
            <a:ext cx="8771764" cy="323165"/>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050" b="1">
                <a:latin typeface="Arial"/>
              </a:rPr>
              <a:t>5. Please indicate how you plan to implement the ESEF financial reporting requirements (for potentially unclear vocabulary, consult e.g. https://www.xbrl.org/the-standard/how/getting-started-for-business/)</a:t>
            </a:r>
          </a:p>
        </p:txBody>
      </p:sp>
      <p:sp>
        <p:nvSpPr>
          <p:cNvPr id="3" name="New shape"/>
          <p:cNvSpPr/>
          <p:nvPr/>
        </p:nvSpPr>
        <p:spPr>
          <a:xfrm>
            <a:off x="190500" y="1510986"/>
            <a:ext cx="8771764" cy="138499"/>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lang="fi-FI" sz="900">
                <a:latin typeface="Arial"/>
              </a:rPr>
              <a:t>Number of respondents</a:t>
            </a:r>
            <a:r>
              <a:rPr sz="900">
                <a:latin typeface="Arial"/>
              </a:rPr>
              <a:t>: 27</a:t>
            </a:r>
          </a:p>
        </p:txBody>
      </p:sp>
      <p:graphicFrame>
        <p:nvGraphicFramePr>
          <p:cNvPr id="4" name="ChartObject"/>
          <p:cNvGraphicFramePr/>
          <p:nvPr/>
        </p:nvGraphicFramePr>
        <p:xfrm>
          <a:off x="190500" y="1791158"/>
          <a:ext cx="6191250" cy="4878202"/>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a:extLst>
              <a:ext uri="{FF2B5EF4-FFF2-40B4-BE49-F238E27FC236}">
                <a16:creationId xmlns:a16="http://schemas.microsoft.com/office/drawing/2014/main" id="{A9DC53CB-A238-F64D-8223-7ABEC272F232}"/>
              </a:ext>
            </a:extLst>
          </p:cNvPr>
          <p:cNvSpPr/>
          <p:nvPr/>
        </p:nvSpPr>
        <p:spPr>
          <a:xfrm>
            <a:off x="6188339" y="1936887"/>
            <a:ext cx="2837410" cy="461665"/>
          </a:xfrm>
          <a:prstGeom prst="rect">
            <a:avLst/>
          </a:prstGeom>
        </p:spPr>
        <p:txBody>
          <a:bodyPr wrap="square">
            <a:spAutoFit/>
          </a:bodyPr>
          <a:lstStyle/>
          <a:p>
            <a:pPr algn="ctr">
              <a:spcAft>
                <a:spcPts val="600"/>
              </a:spcAft>
            </a:pPr>
            <a:r>
              <a:rPr lang="en-GB" sz="800" dirty="0">
                <a:latin typeface="+mn-ea"/>
              </a:rPr>
              <a:t>We plan to rely on outsourcing service provider’s competencies on the ESEF reporting requirements (e.g. </a:t>
            </a:r>
            <a:r>
              <a:rPr lang="en-GB" sz="800" dirty="0" err="1">
                <a:latin typeface="+mn-ea"/>
              </a:rPr>
              <a:t>xHTML</a:t>
            </a:r>
            <a:r>
              <a:rPr lang="en-GB" sz="800" dirty="0">
                <a:latin typeface="+mn-ea"/>
              </a:rPr>
              <a:t> and knowledge on </a:t>
            </a:r>
            <a:r>
              <a:rPr lang="en-GB" sz="800" dirty="0" err="1">
                <a:latin typeface="+mn-ea"/>
              </a:rPr>
              <a:t>iXBRL</a:t>
            </a:r>
            <a:r>
              <a:rPr lang="en-GB" sz="800" dirty="0">
                <a:latin typeface="+mn-ea"/>
              </a:rPr>
              <a:t> taxonomies) (B)</a:t>
            </a:r>
          </a:p>
        </p:txBody>
      </p:sp>
      <p:sp>
        <p:nvSpPr>
          <p:cNvPr id="8" name="Rectangle 7">
            <a:extLst>
              <a:ext uri="{FF2B5EF4-FFF2-40B4-BE49-F238E27FC236}">
                <a16:creationId xmlns:a16="http://schemas.microsoft.com/office/drawing/2014/main" id="{0E7A15BF-A876-1845-A527-3254D459F3D2}"/>
              </a:ext>
            </a:extLst>
          </p:cNvPr>
          <p:cNvSpPr/>
          <p:nvPr/>
        </p:nvSpPr>
        <p:spPr>
          <a:xfrm>
            <a:off x="6125174" y="2494975"/>
            <a:ext cx="3090044" cy="338554"/>
          </a:xfrm>
          <a:prstGeom prst="rect">
            <a:avLst/>
          </a:prstGeom>
        </p:spPr>
        <p:txBody>
          <a:bodyPr wrap="square">
            <a:spAutoFit/>
          </a:bodyPr>
          <a:lstStyle/>
          <a:p>
            <a:pPr algn="ctr">
              <a:spcAft>
                <a:spcPts val="600"/>
              </a:spcAft>
            </a:pPr>
            <a:r>
              <a:rPr lang="en-GB" sz="800" dirty="0">
                <a:latin typeface="+mn-ea"/>
              </a:rPr>
              <a:t>We plan to outsource the tagging of our financial statements to the ESEF taxonomy (B)</a:t>
            </a:r>
          </a:p>
        </p:txBody>
      </p:sp>
      <p:sp>
        <p:nvSpPr>
          <p:cNvPr id="9" name="Rectangle 8">
            <a:extLst>
              <a:ext uri="{FF2B5EF4-FFF2-40B4-BE49-F238E27FC236}">
                <a16:creationId xmlns:a16="http://schemas.microsoft.com/office/drawing/2014/main" id="{B3FD178B-3B20-FD4B-8F6F-4A3DB1227D17}"/>
              </a:ext>
            </a:extLst>
          </p:cNvPr>
          <p:cNvSpPr/>
          <p:nvPr/>
        </p:nvSpPr>
        <p:spPr>
          <a:xfrm>
            <a:off x="6193643" y="3338687"/>
            <a:ext cx="2847791" cy="338554"/>
          </a:xfrm>
          <a:prstGeom prst="rect">
            <a:avLst/>
          </a:prstGeom>
        </p:spPr>
        <p:txBody>
          <a:bodyPr wrap="square">
            <a:spAutoFit/>
          </a:bodyPr>
          <a:lstStyle/>
          <a:p>
            <a:pPr algn="ctr">
              <a:spcAft>
                <a:spcPts val="600"/>
              </a:spcAft>
            </a:pPr>
            <a:r>
              <a:rPr lang="en-GB" sz="800" dirty="0">
                <a:latin typeface="+mn-ea"/>
              </a:rPr>
              <a:t>We plan to use block tagging (ESEF-minimum requirement) to notes (B)</a:t>
            </a:r>
          </a:p>
        </p:txBody>
      </p:sp>
      <p:sp>
        <p:nvSpPr>
          <p:cNvPr id="10" name="Rectangle 9">
            <a:extLst>
              <a:ext uri="{FF2B5EF4-FFF2-40B4-BE49-F238E27FC236}">
                <a16:creationId xmlns:a16="http://schemas.microsoft.com/office/drawing/2014/main" id="{A568211D-7D72-364D-8F43-6BCCE8684018}"/>
              </a:ext>
            </a:extLst>
          </p:cNvPr>
          <p:cNvSpPr/>
          <p:nvPr/>
        </p:nvSpPr>
        <p:spPr>
          <a:xfrm>
            <a:off x="6269980" y="3665102"/>
            <a:ext cx="2800432" cy="461665"/>
          </a:xfrm>
          <a:prstGeom prst="rect">
            <a:avLst/>
          </a:prstGeom>
        </p:spPr>
        <p:txBody>
          <a:bodyPr wrap="square">
            <a:spAutoFit/>
          </a:bodyPr>
          <a:lstStyle/>
          <a:p>
            <a:pPr algn="ctr">
              <a:spcAft>
                <a:spcPts val="600"/>
              </a:spcAft>
            </a:pPr>
            <a:r>
              <a:rPr lang="en-GB" sz="800" dirty="0">
                <a:latin typeface="+mn-ea"/>
              </a:rPr>
              <a:t>Once ESEF implemented,we would not be willing to extend XBRL reporting to quarterly and/or half-year reports (in addition to the annual financial statements) (B)</a:t>
            </a:r>
          </a:p>
        </p:txBody>
      </p:sp>
      <p:sp>
        <p:nvSpPr>
          <p:cNvPr id="11" name="Rectangle 10">
            <a:extLst>
              <a:ext uri="{FF2B5EF4-FFF2-40B4-BE49-F238E27FC236}">
                <a16:creationId xmlns:a16="http://schemas.microsoft.com/office/drawing/2014/main" id="{323E14B5-8011-CD46-BBBD-F09B38E2FF3E}"/>
              </a:ext>
            </a:extLst>
          </p:cNvPr>
          <p:cNvSpPr/>
          <p:nvPr/>
        </p:nvSpPr>
        <p:spPr>
          <a:xfrm>
            <a:off x="6211087" y="4168337"/>
            <a:ext cx="2892508" cy="584775"/>
          </a:xfrm>
          <a:prstGeom prst="rect">
            <a:avLst/>
          </a:prstGeom>
        </p:spPr>
        <p:txBody>
          <a:bodyPr wrap="square">
            <a:spAutoFit/>
          </a:bodyPr>
          <a:lstStyle/>
          <a:p>
            <a:pPr algn="ctr">
              <a:spcAft>
                <a:spcPts val="600"/>
              </a:spcAft>
            </a:pPr>
            <a:r>
              <a:rPr lang="en-GB" sz="800" dirty="0">
                <a:latin typeface="+mn-ea"/>
              </a:rPr>
              <a:t>Once ESEF implemented in consolidated accounts, we would not be willing to extend ESEF XBRL reporting to parent company´s separate accounts (according to local GAAP or IFRS). (B)</a:t>
            </a:r>
          </a:p>
        </p:txBody>
      </p:sp>
      <p:sp>
        <p:nvSpPr>
          <p:cNvPr id="12" name="Rectangle 11">
            <a:extLst>
              <a:ext uri="{FF2B5EF4-FFF2-40B4-BE49-F238E27FC236}">
                <a16:creationId xmlns:a16="http://schemas.microsoft.com/office/drawing/2014/main" id="{7E5C1D0D-0820-DC4D-8523-BE95EF82C53B}"/>
              </a:ext>
            </a:extLst>
          </p:cNvPr>
          <p:cNvSpPr/>
          <p:nvPr/>
        </p:nvSpPr>
        <p:spPr>
          <a:xfrm>
            <a:off x="6296208" y="4673495"/>
            <a:ext cx="2722267" cy="461665"/>
          </a:xfrm>
          <a:prstGeom prst="rect">
            <a:avLst/>
          </a:prstGeom>
        </p:spPr>
        <p:txBody>
          <a:bodyPr wrap="square">
            <a:spAutoFit/>
          </a:bodyPr>
          <a:lstStyle/>
          <a:p>
            <a:pPr algn="ctr">
              <a:spcAft>
                <a:spcPts val="600"/>
              </a:spcAft>
            </a:pPr>
            <a:r>
              <a:rPr lang="en-GB" sz="800" dirty="0">
                <a:latin typeface="+mn-ea"/>
              </a:rPr>
              <a:t>Once ESEF implemented, we would not be willing to extend XBRL reporting to the subsidiaries' and parent companies' reporting to local business registers. (B)</a:t>
            </a:r>
          </a:p>
        </p:txBody>
      </p:sp>
      <p:sp>
        <p:nvSpPr>
          <p:cNvPr id="13" name="Rectangle 12">
            <a:extLst>
              <a:ext uri="{FF2B5EF4-FFF2-40B4-BE49-F238E27FC236}">
                <a16:creationId xmlns:a16="http://schemas.microsoft.com/office/drawing/2014/main" id="{F230A0AB-A35C-7948-AF15-CECDAE1F347E}"/>
              </a:ext>
            </a:extLst>
          </p:cNvPr>
          <p:cNvSpPr/>
          <p:nvPr/>
        </p:nvSpPr>
        <p:spPr>
          <a:xfrm>
            <a:off x="6309062" y="5135160"/>
            <a:ext cx="2722268" cy="461665"/>
          </a:xfrm>
          <a:prstGeom prst="rect">
            <a:avLst/>
          </a:prstGeom>
        </p:spPr>
        <p:txBody>
          <a:bodyPr wrap="square">
            <a:spAutoFit/>
          </a:bodyPr>
          <a:lstStyle/>
          <a:p>
            <a:pPr algn="ctr">
              <a:spcAft>
                <a:spcPts val="600"/>
              </a:spcAft>
            </a:pPr>
            <a:r>
              <a:rPr lang="en-GB" sz="800" dirty="0">
                <a:latin typeface="+mn-ea"/>
              </a:rPr>
              <a:t>Once ESEF implemented, we would not be willing to extend XBRL reporting to narrative reports (e.g. management report) (B)</a:t>
            </a:r>
          </a:p>
        </p:txBody>
      </p:sp>
      <p:sp>
        <p:nvSpPr>
          <p:cNvPr id="14" name="Rectangle 13">
            <a:extLst>
              <a:ext uri="{FF2B5EF4-FFF2-40B4-BE49-F238E27FC236}">
                <a16:creationId xmlns:a16="http://schemas.microsoft.com/office/drawing/2014/main" id="{AB13572F-F305-D84B-9811-1E36F777D2F2}"/>
              </a:ext>
            </a:extLst>
          </p:cNvPr>
          <p:cNvSpPr/>
          <p:nvPr/>
        </p:nvSpPr>
        <p:spPr>
          <a:xfrm>
            <a:off x="6176284" y="5640973"/>
            <a:ext cx="2987824" cy="338554"/>
          </a:xfrm>
          <a:prstGeom prst="rect">
            <a:avLst/>
          </a:prstGeom>
        </p:spPr>
        <p:txBody>
          <a:bodyPr wrap="square">
            <a:spAutoFit/>
          </a:bodyPr>
          <a:lstStyle/>
          <a:p>
            <a:pPr algn="ctr">
              <a:spcAft>
                <a:spcPts val="600"/>
              </a:spcAft>
            </a:pPr>
            <a:r>
              <a:rPr lang="en-GB" sz="800">
                <a:latin typeface="+mn-ea"/>
              </a:rPr>
              <a:t>Our company filed the 2020 annual financial statement in PDF (as before) (B)</a:t>
            </a:r>
            <a:endParaRPr lang="en-GB" sz="800" dirty="0">
              <a:latin typeface="+mn-ea"/>
            </a:endParaRPr>
          </a:p>
        </p:txBody>
      </p:sp>
      <p:sp>
        <p:nvSpPr>
          <p:cNvPr id="15" name="Rectangle 14">
            <a:extLst>
              <a:ext uri="{FF2B5EF4-FFF2-40B4-BE49-F238E27FC236}">
                <a16:creationId xmlns:a16="http://schemas.microsoft.com/office/drawing/2014/main" id="{25E82239-90F2-1E4C-BEAD-D414CD248EC2}"/>
              </a:ext>
            </a:extLst>
          </p:cNvPr>
          <p:cNvSpPr/>
          <p:nvPr/>
        </p:nvSpPr>
        <p:spPr>
          <a:xfrm>
            <a:off x="6514341" y="2910761"/>
            <a:ext cx="2286000" cy="338554"/>
          </a:xfrm>
          <a:prstGeom prst="rect">
            <a:avLst/>
          </a:prstGeom>
        </p:spPr>
        <p:txBody>
          <a:bodyPr wrap="square">
            <a:spAutoFit/>
          </a:bodyPr>
          <a:lstStyle/>
          <a:p>
            <a:r>
              <a:rPr lang="en-GB" sz="800">
                <a:latin typeface="+mn-ea"/>
              </a:rPr>
              <a:t>We plan to use an external XBRL compliant reporting tool as a "bolt on" (B)</a:t>
            </a:r>
            <a:endParaRPr lang="en-US" sz="800">
              <a:latin typeface="+mn-ea"/>
            </a:endParaRPr>
          </a:p>
        </p:txBody>
      </p:sp>
      <p:sp>
        <p:nvSpPr>
          <p:cNvPr id="16" name="TextBox 15">
            <a:extLst>
              <a:ext uri="{FF2B5EF4-FFF2-40B4-BE49-F238E27FC236}">
                <a16:creationId xmlns:a16="http://schemas.microsoft.com/office/drawing/2014/main" id="{7047109B-F43D-7C46-97AF-B53125D414BE}"/>
              </a:ext>
            </a:extLst>
          </p:cNvPr>
          <p:cNvSpPr txBox="1"/>
          <p:nvPr/>
        </p:nvSpPr>
        <p:spPr>
          <a:xfrm>
            <a:off x="3491880" y="908720"/>
            <a:ext cx="2160240" cy="769441"/>
          </a:xfrm>
          <a:prstGeom prst="rect">
            <a:avLst/>
          </a:prstGeom>
          <a:noFill/>
        </p:spPr>
        <p:txBody>
          <a:bodyPr wrap="square" rtlCol="0">
            <a:spAutoFit/>
          </a:bodyPr>
          <a:lstStyle/>
          <a:p>
            <a:pPr algn="ctr"/>
            <a:r>
              <a:rPr lang="en-US" sz="4400" b="1"/>
              <a:t>2021</a:t>
            </a:r>
          </a:p>
        </p:txBody>
      </p:sp>
    </p:spTree>
    <p:extLst>
      <p:ext uri="{BB962C8B-B14F-4D97-AF65-F5344CB8AC3E}">
        <p14:creationId xmlns:p14="http://schemas.microsoft.com/office/powerpoint/2010/main" val="1124106309"/>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90500" y="1047750"/>
            <a:ext cx="8763000" cy="323165"/>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050" b="1">
                <a:latin typeface="Arial" pitchFamily="34" charset="0"/>
              </a:rPr>
              <a:t>5. Please indicate how you implemented the ESEF financial reporting requirements (for potentially unclear vocabulary, consult e.g. https://www.xbrl.org/the-standard/how/getting-started-for-business/)</a:t>
            </a:r>
          </a:p>
        </p:txBody>
      </p:sp>
      <p:sp>
        <p:nvSpPr>
          <p:cNvPr id="3" name="New shape"/>
          <p:cNvSpPr/>
          <p:nvPr/>
        </p:nvSpPr>
        <p:spPr>
          <a:xfrm>
            <a:off x="190500" y="1510666"/>
            <a:ext cx="8763000" cy="138499"/>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lang="fi-FI" sz="900">
                <a:latin typeface="Arial"/>
              </a:rPr>
              <a:t>Number of respondents</a:t>
            </a:r>
            <a:r>
              <a:rPr sz="900">
                <a:latin typeface="Arial"/>
              </a:rPr>
              <a:t>: 26</a:t>
            </a:r>
          </a:p>
        </p:txBody>
      </p:sp>
      <p:graphicFrame>
        <p:nvGraphicFramePr>
          <p:cNvPr id="4" name="ChartObject"/>
          <p:cNvGraphicFramePr/>
          <p:nvPr/>
        </p:nvGraphicFramePr>
        <p:xfrm>
          <a:off x="190500" y="1790700"/>
          <a:ext cx="6191250" cy="4806652"/>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a:extLst>
              <a:ext uri="{FF2B5EF4-FFF2-40B4-BE49-F238E27FC236}">
                <a16:creationId xmlns:a16="http://schemas.microsoft.com/office/drawing/2014/main" id="{D43C7B54-3B9B-6543-8B81-2990DF935F8A}"/>
              </a:ext>
            </a:extLst>
          </p:cNvPr>
          <p:cNvSpPr/>
          <p:nvPr/>
        </p:nvSpPr>
        <p:spPr>
          <a:xfrm>
            <a:off x="6344975" y="2019281"/>
            <a:ext cx="2195736" cy="338554"/>
          </a:xfrm>
          <a:prstGeom prst="rect">
            <a:avLst/>
          </a:prstGeom>
        </p:spPr>
        <p:txBody>
          <a:bodyPr wrap="square">
            <a:spAutoFit/>
          </a:bodyPr>
          <a:lstStyle/>
          <a:p>
            <a:pPr algn="ctr"/>
            <a:r>
              <a:rPr lang="en-GB" sz="800">
                <a:latin typeface="Arial" panose="020B0604020202020204" pitchFamily="34" charset="0"/>
                <a:cs typeface="Arial" panose="020B0604020202020204" pitchFamily="34" charset="0"/>
              </a:rPr>
              <a:t>We used an external XBRL-compliant reporting tool as a "bolt on" (B)</a:t>
            </a:r>
            <a:endParaRPr lang="en-US" sz="80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408D4DED-5885-D848-BA41-B1BAE062020A}"/>
              </a:ext>
            </a:extLst>
          </p:cNvPr>
          <p:cNvSpPr/>
          <p:nvPr/>
        </p:nvSpPr>
        <p:spPr>
          <a:xfrm>
            <a:off x="6073445" y="2513716"/>
            <a:ext cx="2738797" cy="338554"/>
          </a:xfrm>
          <a:prstGeom prst="rect">
            <a:avLst/>
          </a:prstGeom>
        </p:spPr>
        <p:txBody>
          <a:bodyPr wrap="square">
            <a:spAutoFit/>
          </a:bodyPr>
          <a:lstStyle/>
          <a:p>
            <a:pPr algn="ctr"/>
            <a:r>
              <a:rPr lang="en-GB" sz="800">
                <a:latin typeface="Arial" panose="020B0604020202020204" pitchFamily="34" charset="0"/>
                <a:cs typeface="Arial" panose="020B0604020202020204" pitchFamily="34" charset="0"/>
              </a:rPr>
              <a:t>We did not tag notes but only primary financial statements (ESEF-minimum requirement for 2021) (B)</a:t>
            </a:r>
            <a:endParaRPr lang="en-US" sz="800">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A939CF7F-D2AD-544B-B046-32EBA3A5449D}"/>
              </a:ext>
            </a:extLst>
          </p:cNvPr>
          <p:cNvSpPr/>
          <p:nvPr/>
        </p:nvSpPr>
        <p:spPr>
          <a:xfrm>
            <a:off x="6311803" y="2967335"/>
            <a:ext cx="2209217" cy="461665"/>
          </a:xfrm>
          <a:prstGeom prst="rect">
            <a:avLst/>
          </a:prstGeom>
        </p:spPr>
        <p:txBody>
          <a:bodyPr wrap="square">
            <a:spAutoFit/>
          </a:bodyPr>
          <a:lstStyle/>
          <a:p>
            <a:pPr algn="ctr"/>
            <a:r>
              <a:rPr lang="en-GB" sz="800">
                <a:latin typeface="Arial" panose="020B0604020202020204" pitchFamily="34" charset="0"/>
                <a:cs typeface="Arial" panose="020B0604020202020204" pitchFamily="34" charset="0"/>
              </a:rPr>
              <a:t>We plan to tag notes to the financial statements using block tagging for 2022 financial statements (B)</a:t>
            </a:r>
            <a:endParaRPr lang="en-US" sz="800">
              <a:latin typeface="Arial" panose="020B06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E58DB699-6BEA-304C-91A4-F4E003F9A9ED}"/>
              </a:ext>
            </a:extLst>
          </p:cNvPr>
          <p:cNvSpPr/>
          <p:nvPr/>
        </p:nvSpPr>
        <p:spPr>
          <a:xfrm>
            <a:off x="6102813" y="3480345"/>
            <a:ext cx="2738797" cy="461665"/>
          </a:xfrm>
          <a:prstGeom prst="rect">
            <a:avLst/>
          </a:prstGeom>
        </p:spPr>
        <p:txBody>
          <a:bodyPr wrap="square">
            <a:spAutoFit/>
          </a:bodyPr>
          <a:lstStyle/>
          <a:p>
            <a:pPr algn="ctr"/>
            <a:r>
              <a:rPr lang="en-GB" sz="800">
                <a:latin typeface="Arial" panose="020B0604020202020204" pitchFamily="34" charset="0"/>
                <a:cs typeface="Arial" panose="020B0604020202020204" pitchFamily="34" charset="0"/>
              </a:rPr>
              <a:t>Going forward, we would not be willing to extend XBRL reporting to quarterly and/or half-year reports (in addition to the annual financial statements) (B)</a:t>
            </a:r>
            <a:endParaRPr lang="en-US" sz="800">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B2907BD7-13BA-C940-812A-7C85BBB525CA}"/>
              </a:ext>
            </a:extLst>
          </p:cNvPr>
          <p:cNvSpPr/>
          <p:nvPr/>
        </p:nvSpPr>
        <p:spPr>
          <a:xfrm>
            <a:off x="6073445" y="3924345"/>
            <a:ext cx="2850688" cy="584775"/>
          </a:xfrm>
          <a:prstGeom prst="rect">
            <a:avLst/>
          </a:prstGeom>
        </p:spPr>
        <p:txBody>
          <a:bodyPr wrap="square">
            <a:spAutoFit/>
          </a:bodyPr>
          <a:lstStyle/>
          <a:p>
            <a:pPr algn="ctr"/>
            <a:r>
              <a:rPr lang="en-GB" sz="800">
                <a:latin typeface="Arial" panose="020B0604020202020204" pitchFamily="34" charset="0"/>
                <a:cs typeface="Arial" panose="020B0604020202020204" pitchFamily="34" charset="0"/>
              </a:rPr>
              <a:t>Now that ESEF is implemented in consolidated accounts, we would not be willing extend ESEF XBRL reporting to parent company's separate accounts (according to local GAAP or IFRS) (B)</a:t>
            </a:r>
            <a:endParaRPr lang="en-US" sz="800">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747C2D92-48E8-7D41-97C4-2DDF8CF4891C}"/>
              </a:ext>
            </a:extLst>
          </p:cNvPr>
          <p:cNvSpPr/>
          <p:nvPr/>
        </p:nvSpPr>
        <p:spPr>
          <a:xfrm>
            <a:off x="6102813" y="4509120"/>
            <a:ext cx="2821320" cy="461665"/>
          </a:xfrm>
          <a:prstGeom prst="rect">
            <a:avLst/>
          </a:prstGeom>
        </p:spPr>
        <p:txBody>
          <a:bodyPr wrap="square">
            <a:spAutoFit/>
          </a:bodyPr>
          <a:lstStyle/>
          <a:p>
            <a:pPr algn="ctr"/>
            <a:r>
              <a:rPr lang="en-GB" sz="800">
                <a:latin typeface="Arial" panose="020B0604020202020204" pitchFamily="34" charset="0"/>
                <a:cs typeface="Arial" panose="020B0604020202020204" pitchFamily="34" charset="0"/>
              </a:rPr>
              <a:t>Going forward, we would not be willing to extend XBRL reporting to the subsidiaries' and parent companies' reporting to local business registers (B)</a:t>
            </a:r>
            <a:endParaRPr lang="en-US" sz="800">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07D40D42-6448-0541-9BEF-52C9B33D1E49}"/>
              </a:ext>
            </a:extLst>
          </p:cNvPr>
          <p:cNvSpPr/>
          <p:nvPr/>
        </p:nvSpPr>
        <p:spPr>
          <a:xfrm>
            <a:off x="6102812" y="5078554"/>
            <a:ext cx="2850688" cy="461665"/>
          </a:xfrm>
          <a:prstGeom prst="rect">
            <a:avLst/>
          </a:prstGeom>
        </p:spPr>
        <p:txBody>
          <a:bodyPr wrap="square">
            <a:spAutoFit/>
          </a:bodyPr>
          <a:lstStyle/>
          <a:p>
            <a:pPr algn="ctr"/>
            <a:r>
              <a:rPr lang="en-GB" sz="800">
                <a:latin typeface="Arial" panose="020B0604020202020204" pitchFamily="34" charset="0"/>
                <a:cs typeface="Arial" panose="020B0604020202020204" pitchFamily="34" charset="0"/>
              </a:rPr>
              <a:t>Going forward, we would not be willing to extend XBRL reporting to narrative reports (e.g., management report) (B)</a:t>
            </a:r>
            <a:endParaRPr lang="en-US" sz="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FC105C1B-CD0C-1249-9FB6-C83B098BA433}"/>
              </a:ext>
            </a:extLst>
          </p:cNvPr>
          <p:cNvSpPr/>
          <p:nvPr/>
        </p:nvSpPr>
        <p:spPr>
          <a:xfrm>
            <a:off x="6102811" y="5562667"/>
            <a:ext cx="2850689" cy="461665"/>
          </a:xfrm>
          <a:prstGeom prst="rect">
            <a:avLst/>
          </a:prstGeom>
        </p:spPr>
        <p:txBody>
          <a:bodyPr wrap="square">
            <a:spAutoFit/>
          </a:bodyPr>
          <a:lstStyle/>
          <a:p>
            <a:pPr algn="ctr"/>
            <a:r>
              <a:rPr lang="en-GB" sz="800">
                <a:latin typeface="Arial" panose="020B0604020202020204" pitchFamily="34" charset="0"/>
                <a:cs typeface="Arial" panose="020B0604020202020204" pitchFamily="34" charset="0"/>
              </a:rPr>
              <a:t>Going forward, we would not be willing to extend XBRL reporting to ESG (Environmental, Social, and Governance) reports (B)</a:t>
            </a:r>
            <a:endParaRPr lang="en-US" sz="800">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78121EF5-3740-CF4D-935F-CD08D0DCA2E7}"/>
              </a:ext>
            </a:extLst>
          </p:cNvPr>
          <p:cNvSpPr txBox="1"/>
          <p:nvPr/>
        </p:nvSpPr>
        <p:spPr>
          <a:xfrm>
            <a:off x="5508104" y="268390"/>
            <a:ext cx="2160240" cy="769441"/>
          </a:xfrm>
          <a:prstGeom prst="rect">
            <a:avLst/>
          </a:prstGeom>
          <a:noFill/>
        </p:spPr>
        <p:txBody>
          <a:bodyPr wrap="square" rtlCol="0">
            <a:spAutoFit/>
          </a:bodyPr>
          <a:lstStyle/>
          <a:p>
            <a:pPr algn="ctr"/>
            <a:r>
              <a:rPr lang="en-US" sz="4400" b="1"/>
              <a:t>2022</a:t>
            </a:r>
          </a:p>
        </p:txBody>
      </p:sp>
    </p:spTree>
    <p:extLst>
      <p:ext uri="{BB962C8B-B14F-4D97-AF65-F5344CB8AC3E}">
        <p14:creationId xmlns:p14="http://schemas.microsoft.com/office/powerpoint/2010/main" val="2379360916"/>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90500" y="1047750"/>
            <a:ext cx="8763000" cy="323165"/>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050" b="1">
                <a:latin typeface="Arial" pitchFamily="34" charset="0"/>
              </a:rPr>
              <a:t>6. Please indicate how you implemented the ESEF financial reporting requirements (for potentially unclear vocabulary, consult e.g. https://www.xbrl.org/the-standard/how/getting-started-for-business/)</a:t>
            </a:r>
          </a:p>
        </p:txBody>
      </p:sp>
      <p:sp>
        <p:nvSpPr>
          <p:cNvPr id="3" name="New shape"/>
          <p:cNvSpPr/>
          <p:nvPr/>
        </p:nvSpPr>
        <p:spPr>
          <a:xfrm>
            <a:off x="190500" y="1510666"/>
            <a:ext cx="8763000" cy="138499"/>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lang="fi-FI" sz="900">
                <a:latin typeface="Arial"/>
              </a:rPr>
              <a:t>Number of respondents</a:t>
            </a:r>
            <a:r>
              <a:rPr sz="900">
                <a:latin typeface="Arial"/>
              </a:rPr>
              <a:t>: 26</a:t>
            </a:r>
          </a:p>
        </p:txBody>
      </p:sp>
      <p:graphicFrame>
        <p:nvGraphicFramePr>
          <p:cNvPr id="4" name="ChartObject"/>
          <p:cNvGraphicFramePr/>
          <p:nvPr/>
        </p:nvGraphicFramePr>
        <p:xfrm>
          <a:off x="190500" y="1790700"/>
          <a:ext cx="6191250" cy="38100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a:extLst>
              <a:ext uri="{FF2B5EF4-FFF2-40B4-BE49-F238E27FC236}">
                <a16:creationId xmlns:a16="http://schemas.microsoft.com/office/drawing/2014/main" id="{D2FF6F6E-9DFF-A04C-8A88-A0781D525BAC}"/>
              </a:ext>
            </a:extLst>
          </p:cNvPr>
          <p:cNvSpPr/>
          <p:nvPr/>
        </p:nvSpPr>
        <p:spPr>
          <a:xfrm>
            <a:off x="6086732" y="2343114"/>
            <a:ext cx="2880320" cy="1015663"/>
          </a:xfrm>
          <a:prstGeom prst="rect">
            <a:avLst/>
          </a:prstGeom>
        </p:spPr>
        <p:txBody>
          <a:bodyPr wrap="square">
            <a:spAutoFit/>
          </a:bodyPr>
          <a:lstStyle/>
          <a:p>
            <a:pPr algn="ctr"/>
            <a:r>
              <a:rPr lang="en-GB" sz="1200">
                <a:latin typeface="Arial" panose="020B0604020202020204" pitchFamily="34" charset="0"/>
                <a:cs typeface="Arial" panose="020B0604020202020204" pitchFamily="34" charset="0"/>
              </a:rPr>
              <a:t>We relied on outsourcing service provider’s competencies on the ESEF reporting requirements (e.g. xHTML and knowledge on iXBRL taxonomies) (B)</a:t>
            </a:r>
            <a:endParaRPr lang="en-US" sz="1200">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CB48162C-34D8-714B-9197-0B09C8E0DF0B}"/>
              </a:ext>
            </a:extLst>
          </p:cNvPr>
          <p:cNvSpPr/>
          <p:nvPr/>
        </p:nvSpPr>
        <p:spPr>
          <a:xfrm>
            <a:off x="6086732" y="3911191"/>
            <a:ext cx="2880320" cy="646331"/>
          </a:xfrm>
          <a:prstGeom prst="rect">
            <a:avLst/>
          </a:prstGeom>
        </p:spPr>
        <p:txBody>
          <a:bodyPr wrap="square">
            <a:spAutoFit/>
          </a:bodyPr>
          <a:lstStyle/>
          <a:p>
            <a:pPr algn="ctr"/>
            <a:r>
              <a:rPr lang="en-GB" sz="1200">
                <a:latin typeface="Arial" panose="020B0604020202020204" pitchFamily="34" charset="0"/>
                <a:cs typeface="Arial" panose="020B0604020202020204" pitchFamily="34" charset="0"/>
              </a:rPr>
              <a:t>We outsourced the tagging of our financial statements to the ESEF taxonomy (B)</a:t>
            </a:r>
            <a:endParaRPr lang="en-US" sz="120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B3B354A5-1910-5745-99C6-9CDF0E6AFA3E}"/>
              </a:ext>
            </a:extLst>
          </p:cNvPr>
          <p:cNvSpPr txBox="1"/>
          <p:nvPr/>
        </p:nvSpPr>
        <p:spPr>
          <a:xfrm>
            <a:off x="5508104" y="268390"/>
            <a:ext cx="2160240" cy="769441"/>
          </a:xfrm>
          <a:prstGeom prst="rect">
            <a:avLst/>
          </a:prstGeom>
          <a:noFill/>
        </p:spPr>
        <p:txBody>
          <a:bodyPr wrap="square" rtlCol="0">
            <a:spAutoFit/>
          </a:bodyPr>
          <a:lstStyle/>
          <a:p>
            <a:pPr algn="ctr"/>
            <a:r>
              <a:rPr lang="en-US" sz="4400" b="1"/>
              <a:t>2022</a:t>
            </a:r>
          </a:p>
        </p:txBody>
      </p:sp>
    </p:spTree>
    <p:extLst>
      <p:ext uri="{BB962C8B-B14F-4D97-AF65-F5344CB8AC3E}">
        <p14:creationId xmlns:p14="http://schemas.microsoft.com/office/powerpoint/2010/main" val="360933608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90500" y="1047751"/>
            <a:ext cx="8763000" cy="161583"/>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050" b="1">
                <a:latin typeface="Arial" pitchFamily="34" charset="0"/>
              </a:rPr>
              <a:t>1. In what industry does your company operate in?</a:t>
            </a:r>
          </a:p>
        </p:txBody>
      </p:sp>
      <p:sp>
        <p:nvSpPr>
          <p:cNvPr id="3" name="New shape"/>
          <p:cNvSpPr/>
          <p:nvPr/>
        </p:nvSpPr>
        <p:spPr>
          <a:xfrm>
            <a:off x="190500" y="1350646"/>
            <a:ext cx="8763000" cy="138499"/>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pPr algn="l"/>
            <a:r>
              <a:rPr lang="fi-FI" sz="900">
                <a:latin typeface="Arial"/>
              </a:rPr>
              <a:t>Number of respondents</a:t>
            </a:r>
            <a:r>
              <a:rPr sz="900">
                <a:latin typeface="Arial"/>
              </a:rPr>
              <a:t>: 26</a:t>
            </a:r>
          </a:p>
        </p:txBody>
      </p:sp>
      <p:graphicFrame>
        <p:nvGraphicFramePr>
          <p:cNvPr id="4" name="ChartObject"/>
          <p:cNvGraphicFramePr/>
          <p:nvPr/>
        </p:nvGraphicFramePr>
        <p:xfrm>
          <a:off x="190500" y="1630680"/>
          <a:ext cx="6191250" cy="381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5186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6. Please indicate on a scale (1 = do not agree ... 5 = agree), your opinion on the following statements regarding ESEF and XBRL</a:t>
            </a:r>
          </a:p>
        </p:txBody>
      </p:sp>
      <p:sp>
        <p:nvSpPr>
          <p:cNvPr id="3" name="New shape"/>
          <p:cNvSpPr/>
          <p:nvPr/>
        </p:nvSpPr>
        <p:spPr>
          <a:xfrm>
            <a:off x="508000" y="9017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i-FI" sz="1200">
                <a:solidFill>
                  <a:schemeClr val="tx1"/>
                </a:solidFill>
                <a:latin typeface="Arial"/>
              </a:rPr>
              <a:t>Number of respondents</a:t>
            </a:r>
            <a:r>
              <a:rPr sz="1200" b="0" i="0" u="none">
                <a:solidFill>
                  <a:schemeClr val="tx1"/>
                </a:solidFill>
                <a:latin typeface="Arial"/>
              </a:rPr>
              <a:t>: 21</a:t>
            </a:r>
          </a:p>
        </p:txBody>
      </p:sp>
      <p:graphicFrame>
        <p:nvGraphicFramePr>
          <p:cNvPr id="4" name="ChartObject"/>
          <p:cNvGraphicFramePr/>
          <p:nvPr/>
        </p:nvGraphicFramePr>
        <p:xfrm>
          <a:off x="381000" y="1333500"/>
          <a:ext cx="8001000" cy="5080000"/>
        </p:xfrm>
        <a:graphic>
          <a:graphicData uri="http://schemas.openxmlformats.org/drawingml/2006/chart">
            <c:chart xmlns:c="http://schemas.openxmlformats.org/drawingml/2006/chart" xmlns:r="http://schemas.openxmlformats.org/officeDocument/2006/relationships" r:id="rId2"/>
          </a:graphicData>
        </a:graphic>
      </p:graphicFrame>
      <p:sp>
        <p:nvSpPr>
          <p:cNvPr id="5" name="New shape"/>
          <p:cNvSpPr/>
          <p:nvPr/>
        </p:nvSpPr>
        <p:spPr>
          <a:xfrm>
            <a:off x="7884368" y="1126330"/>
            <a:ext cx="1069132" cy="1817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dirty="0" err="1">
                <a:solidFill>
                  <a:prstClr val="black"/>
                </a:solidFill>
                <a:latin typeface="Arial"/>
              </a:rPr>
              <a:t>Keskiarvo</a:t>
            </a:r>
            <a:endParaRPr sz="1400" dirty="0">
              <a:solidFill>
                <a:prstClr val="black"/>
              </a:solidFill>
              <a:latin typeface="Arial"/>
            </a:endParaRPr>
          </a:p>
        </p:txBody>
      </p:sp>
      <p:sp>
        <p:nvSpPr>
          <p:cNvPr id="6" name="New shape"/>
          <p:cNvSpPr/>
          <p:nvPr/>
        </p:nvSpPr>
        <p:spPr>
          <a:xfrm>
            <a:off x="8255000" y="1574800"/>
            <a:ext cx="1270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400" dirty="0">
                <a:solidFill>
                  <a:prstClr val="black"/>
                </a:solidFill>
                <a:latin typeface="Arial"/>
              </a:rPr>
              <a:t>3,3</a:t>
            </a:r>
          </a:p>
        </p:txBody>
      </p:sp>
      <p:sp>
        <p:nvSpPr>
          <p:cNvPr id="7" name="New shape"/>
          <p:cNvSpPr/>
          <p:nvPr/>
        </p:nvSpPr>
        <p:spPr>
          <a:xfrm>
            <a:off x="8255000" y="2010569"/>
            <a:ext cx="1270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400">
                <a:solidFill>
                  <a:prstClr val="black"/>
                </a:solidFill>
                <a:latin typeface="Arial"/>
              </a:rPr>
              <a:t>2,6</a:t>
            </a:r>
          </a:p>
        </p:txBody>
      </p:sp>
      <p:sp>
        <p:nvSpPr>
          <p:cNvPr id="8" name="New shape"/>
          <p:cNvSpPr/>
          <p:nvPr/>
        </p:nvSpPr>
        <p:spPr>
          <a:xfrm>
            <a:off x="8255000" y="2446338"/>
            <a:ext cx="1270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400">
                <a:solidFill>
                  <a:prstClr val="black"/>
                </a:solidFill>
                <a:latin typeface="Arial"/>
              </a:rPr>
              <a:t>2,1</a:t>
            </a:r>
          </a:p>
        </p:txBody>
      </p:sp>
      <p:sp>
        <p:nvSpPr>
          <p:cNvPr id="9" name="New shape"/>
          <p:cNvSpPr/>
          <p:nvPr/>
        </p:nvSpPr>
        <p:spPr>
          <a:xfrm>
            <a:off x="8255000" y="2882106"/>
            <a:ext cx="1270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400">
                <a:solidFill>
                  <a:prstClr val="black"/>
                </a:solidFill>
                <a:latin typeface="Arial"/>
              </a:rPr>
              <a:t>2,0</a:t>
            </a:r>
          </a:p>
        </p:txBody>
      </p:sp>
      <p:sp>
        <p:nvSpPr>
          <p:cNvPr id="10" name="New shape"/>
          <p:cNvSpPr/>
          <p:nvPr/>
        </p:nvSpPr>
        <p:spPr>
          <a:xfrm>
            <a:off x="8255000" y="3317875"/>
            <a:ext cx="1270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400">
                <a:solidFill>
                  <a:prstClr val="black"/>
                </a:solidFill>
                <a:latin typeface="Arial"/>
              </a:rPr>
              <a:t>3,0</a:t>
            </a:r>
          </a:p>
        </p:txBody>
      </p:sp>
      <p:sp>
        <p:nvSpPr>
          <p:cNvPr id="11" name="New shape"/>
          <p:cNvSpPr/>
          <p:nvPr/>
        </p:nvSpPr>
        <p:spPr>
          <a:xfrm>
            <a:off x="8255000" y="3753644"/>
            <a:ext cx="1270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400">
                <a:solidFill>
                  <a:prstClr val="black"/>
                </a:solidFill>
                <a:latin typeface="Arial"/>
              </a:rPr>
              <a:t>3,3</a:t>
            </a:r>
          </a:p>
        </p:txBody>
      </p:sp>
      <p:sp>
        <p:nvSpPr>
          <p:cNvPr id="12" name="New shape"/>
          <p:cNvSpPr/>
          <p:nvPr/>
        </p:nvSpPr>
        <p:spPr>
          <a:xfrm>
            <a:off x="8255000" y="4189412"/>
            <a:ext cx="1270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400">
                <a:solidFill>
                  <a:prstClr val="black"/>
                </a:solidFill>
                <a:latin typeface="Arial"/>
              </a:rPr>
              <a:t>3,7</a:t>
            </a:r>
          </a:p>
        </p:txBody>
      </p:sp>
      <p:sp>
        <p:nvSpPr>
          <p:cNvPr id="13" name="New shape"/>
          <p:cNvSpPr/>
          <p:nvPr/>
        </p:nvSpPr>
        <p:spPr>
          <a:xfrm>
            <a:off x="8255000" y="4625181"/>
            <a:ext cx="1270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400">
                <a:solidFill>
                  <a:prstClr val="black"/>
                </a:solidFill>
                <a:latin typeface="Arial"/>
              </a:rPr>
              <a:t>3,4</a:t>
            </a:r>
          </a:p>
        </p:txBody>
      </p:sp>
      <p:sp>
        <p:nvSpPr>
          <p:cNvPr id="14" name="New shape"/>
          <p:cNvSpPr/>
          <p:nvPr/>
        </p:nvSpPr>
        <p:spPr>
          <a:xfrm>
            <a:off x="8255000" y="5060950"/>
            <a:ext cx="1270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400">
                <a:solidFill>
                  <a:prstClr val="black"/>
                </a:solidFill>
                <a:latin typeface="Arial"/>
              </a:rPr>
              <a:t>3,6</a:t>
            </a:r>
          </a:p>
        </p:txBody>
      </p:sp>
      <p:sp>
        <p:nvSpPr>
          <p:cNvPr id="15" name="New shape"/>
          <p:cNvSpPr/>
          <p:nvPr/>
        </p:nvSpPr>
        <p:spPr>
          <a:xfrm>
            <a:off x="8255000" y="5496719"/>
            <a:ext cx="1270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sz="1400" dirty="0">
                <a:solidFill>
                  <a:prstClr val="black"/>
                </a:solidFill>
                <a:latin typeface="Arial"/>
              </a:rPr>
              <a:t>3,3</a:t>
            </a:r>
          </a:p>
        </p:txBody>
      </p:sp>
      <p:sp>
        <p:nvSpPr>
          <p:cNvPr id="16" name="TextBox 15">
            <a:extLst>
              <a:ext uri="{FF2B5EF4-FFF2-40B4-BE49-F238E27FC236}">
                <a16:creationId xmlns:a16="http://schemas.microsoft.com/office/drawing/2014/main" id="{23BE1B9F-6D3D-1047-BB3B-AE4A822BCFA0}"/>
              </a:ext>
            </a:extLst>
          </p:cNvPr>
          <p:cNvSpPr txBox="1"/>
          <p:nvPr/>
        </p:nvSpPr>
        <p:spPr>
          <a:xfrm>
            <a:off x="4716016" y="692696"/>
            <a:ext cx="2160240" cy="769441"/>
          </a:xfrm>
          <a:prstGeom prst="rect">
            <a:avLst/>
          </a:prstGeom>
          <a:noFill/>
        </p:spPr>
        <p:txBody>
          <a:bodyPr wrap="square" rtlCol="0">
            <a:spAutoFit/>
          </a:bodyPr>
          <a:lstStyle/>
          <a:p>
            <a:pPr algn="ctr"/>
            <a:r>
              <a:rPr lang="en-US" sz="4400" b="1"/>
              <a:t>2019</a:t>
            </a:r>
          </a:p>
        </p:txBody>
      </p:sp>
    </p:spTree>
    <p:extLst>
      <p:ext uri="{BB962C8B-B14F-4D97-AF65-F5344CB8AC3E}">
        <p14:creationId xmlns:p14="http://schemas.microsoft.com/office/powerpoint/2010/main" val="1495020953"/>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000" y="381000"/>
            <a:ext cx="8144265" cy="5186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l"/>
            <a:r>
              <a:rPr sz="1400" b="1" i="0" u="none">
                <a:solidFill>
                  <a:srgbClr val="333333"/>
                </a:solidFill>
                <a:latin typeface="Arial"/>
              </a:rPr>
              <a:t>6. Please indicate on a scale (1 = do not agree ... 5 = agree), your opinion on the following statements regarding ESEF and XBRL</a:t>
            </a:r>
          </a:p>
        </p:txBody>
      </p:sp>
      <p:sp>
        <p:nvSpPr>
          <p:cNvPr id="3" name="New shape"/>
          <p:cNvSpPr/>
          <p:nvPr/>
        </p:nvSpPr>
        <p:spPr>
          <a:xfrm>
            <a:off x="508000" y="901700"/>
            <a:ext cx="8128000" cy="241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i-FI" sz="1200">
                <a:solidFill>
                  <a:srgbClr val="333333"/>
                </a:solidFill>
                <a:latin typeface="Arial"/>
              </a:rPr>
              <a:t>Number of respondents</a:t>
            </a:r>
            <a:r>
              <a:rPr sz="1200" b="0" i="0" u="none">
                <a:solidFill>
                  <a:srgbClr val="333333"/>
                </a:solidFill>
                <a:latin typeface="Arial"/>
              </a:rPr>
              <a:t>: 18</a:t>
            </a:r>
          </a:p>
        </p:txBody>
      </p:sp>
      <p:graphicFrame>
        <p:nvGraphicFramePr>
          <p:cNvPr id="4" name="ChartObject"/>
          <p:cNvGraphicFramePr/>
          <p:nvPr>
            <p:extLst>
              <p:ext uri="{D42A27DB-BD31-4B8C-83A1-F6EECF244321}">
                <p14:modId xmlns:p14="http://schemas.microsoft.com/office/powerpoint/2010/main" val="2713132515"/>
              </p:ext>
            </p:extLst>
          </p:nvPr>
        </p:nvGraphicFramePr>
        <p:xfrm>
          <a:off x="381000" y="1333500"/>
          <a:ext cx="7366000" cy="5080000"/>
        </p:xfrm>
        <a:graphic>
          <a:graphicData uri="http://schemas.openxmlformats.org/drawingml/2006/chart">
            <c:chart xmlns:c="http://schemas.openxmlformats.org/drawingml/2006/chart" xmlns:r="http://schemas.openxmlformats.org/officeDocument/2006/relationships" r:id="rId2"/>
          </a:graphicData>
        </a:graphic>
      </p:graphicFrame>
      <p:sp>
        <p:nvSpPr>
          <p:cNvPr id="5" name="New shape"/>
          <p:cNvSpPr/>
          <p:nvPr/>
        </p:nvSpPr>
        <p:spPr>
          <a:xfrm>
            <a:off x="7620000" y="1104900"/>
            <a:ext cx="635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Keskiarvo</a:t>
            </a:r>
          </a:p>
        </p:txBody>
      </p:sp>
      <p:sp>
        <p:nvSpPr>
          <p:cNvPr id="6" name="New shape"/>
          <p:cNvSpPr/>
          <p:nvPr/>
        </p:nvSpPr>
        <p:spPr>
          <a:xfrm>
            <a:off x="7620000" y="1460500"/>
            <a:ext cx="635000" cy="3265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2,6</a:t>
            </a:r>
          </a:p>
        </p:txBody>
      </p:sp>
      <p:sp>
        <p:nvSpPr>
          <p:cNvPr id="7" name="New shape"/>
          <p:cNvSpPr/>
          <p:nvPr/>
        </p:nvSpPr>
        <p:spPr>
          <a:xfrm>
            <a:off x="7620000" y="1787071"/>
            <a:ext cx="635000" cy="3265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2,3</a:t>
            </a:r>
          </a:p>
        </p:txBody>
      </p:sp>
      <p:sp>
        <p:nvSpPr>
          <p:cNvPr id="8" name="New shape"/>
          <p:cNvSpPr/>
          <p:nvPr/>
        </p:nvSpPr>
        <p:spPr>
          <a:xfrm>
            <a:off x="7620000" y="2113643"/>
            <a:ext cx="635000" cy="3265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2,9</a:t>
            </a:r>
          </a:p>
        </p:txBody>
      </p:sp>
      <p:sp>
        <p:nvSpPr>
          <p:cNvPr id="9" name="New shape"/>
          <p:cNvSpPr/>
          <p:nvPr/>
        </p:nvSpPr>
        <p:spPr>
          <a:xfrm>
            <a:off x="7620000" y="2440214"/>
            <a:ext cx="635000" cy="3265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2,7</a:t>
            </a:r>
          </a:p>
        </p:txBody>
      </p:sp>
      <p:sp>
        <p:nvSpPr>
          <p:cNvPr id="10" name="New shape"/>
          <p:cNvSpPr/>
          <p:nvPr/>
        </p:nvSpPr>
        <p:spPr>
          <a:xfrm>
            <a:off x="7620000" y="2766785"/>
            <a:ext cx="635000" cy="3265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2,9</a:t>
            </a:r>
          </a:p>
        </p:txBody>
      </p:sp>
      <p:sp>
        <p:nvSpPr>
          <p:cNvPr id="11" name="New shape"/>
          <p:cNvSpPr/>
          <p:nvPr/>
        </p:nvSpPr>
        <p:spPr>
          <a:xfrm>
            <a:off x="7620000" y="3093357"/>
            <a:ext cx="635000" cy="3265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2,8</a:t>
            </a:r>
          </a:p>
        </p:txBody>
      </p:sp>
      <p:sp>
        <p:nvSpPr>
          <p:cNvPr id="12" name="New shape"/>
          <p:cNvSpPr/>
          <p:nvPr/>
        </p:nvSpPr>
        <p:spPr>
          <a:xfrm>
            <a:off x="7620000" y="3419928"/>
            <a:ext cx="635000" cy="3265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3,2</a:t>
            </a:r>
          </a:p>
        </p:txBody>
      </p:sp>
      <p:sp>
        <p:nvSpPr>
          <p:cNvPr id="13" name="New shape"/>
          <p:cNvSpPr/>
          <p:nvPr/>
        </p:nvSpPr>
        <p:spPr>
          <a:xfrm>
            <a:off x="7620000" y="3746500"/>
            <a:ext cx="635000" cy="3265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3,1</a:t>
            </a:r>
          </a:p>
        </p:txBody>
      </p:sp>
      <p:sp>
        <p:nvSpPr>
          <p:cNvPr id="14" name="New shape"/>
          <p:cNvSpPr/>
          <p:nvPr/>
        </p:nvSpPr>
        <p:spPr>
          <a:xfrm>
            <a:off x="7620000" y="4073071"/>
            <a:ext cx="635000" cy="3265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3,3</a:t>
            </a:r>
          </a:p>
        </p:txBody>
      </p:sp>
      <p:sp>
        <p:nvSpPr>
          <p:cNvPr id="15" name="New shape"/>
          <p:cNvSpPr/>
          <p:nvPr/>
        </p:nvSpPr>
        <p:spPr>
          <a:xfrm>
            <a:off x="7620000" y="4399643"/>
            <a:ext cx="635000" cy="3265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2,7</a:t>
            </a:r>
          </a:p>
        </p:txBody>
      </p:sp>
      <p:sp>
        <p:nvSpPr>
          <p:cNvPr id="16" name="New shape"/>
          <p:cNvSpPr/>
          <p:nvPr/>
        </p:nvSpPr>
        <p:spPr>
          <a:xfrm>
            <a:off x="7620000" y="4726214"/>
            <a:ext cx="635000" cy="3265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2,8</a:t>
            </a:r>
          </a:p>
        </p:txBody>
      </p:sp>
      <p:sp>
        <p:nvSpPr>
          <p:cNvPr id="17" name="New shape"/>
          <p:cNvSpPr/>
          <p:nvPr/>
        </p:nvSpPr>
        <p:spPr>
          <a:xfrm>
            <a:off x="7620000" y="5052786"/>
            <a:ext cx="635000" cy="3265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3,1</a:t>
            </a:r>
          </a:p>
        </p:txBody>
      </p:sp>
      <p:sp>
        <p:nvSpPr>
          <p:cNvPr id="18" name="New shape"/>
          <p:cNvSpPr/>
          <p:nvPr/>
        </p:nvSpPr>
        <p:spPr>
          <a:xfrm>
            <a:off x="7620000" y="5379357"/>
            <a:ext cx="635000" cy="3265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2,2</a:t>
            </a:r>
          </a:p>
        </p:txBody>
      </p:sp>
      <p:sp>
        <p:nvSpPr>
          <p:cNvPr id="19" name="New shape"/>
          <p:cNvSpPr/>
          <p:nvPr/>
        </p:nvSpPr>
        <p:spPr>
          <a:xfrm>
            <a:off x="7620000" y="5705929"/>
            <a:ext cx="635000" cy="3265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400">
                <a:solidFill>
                  <a:prstClr val="black"/>
                </a:solidFill>
                <a:latin typeface="Arial"/>
              </a:rPr>
              <a:t>3,4</a:t>
            </a:r>
          </a:p>
        </p:txBody>
      </p:sp>
      <p:sp>
        <p:nvSpPr>
          <p:cNvPr id="20" name="TextBox 19">
            <a:extLst>
              <a:ext uri="{FF2B5EF4-FFF2-40B4-BE49-F238E27FC236}">
                <a16:creationId xmlns:a16="http://schemas.microsoft.com/office/drawing/2014/main" id="{DF1D60CF-940E-B442-B079-9552D6EB5EBF}"/>
              </a:ext>
            </a:extLst>
          </p:cNvPr>
          <p:cNvSpPr txBox="1"/>
          <p:nvPr/>
        </p:nvSpPr>
        <p:spPr>
          <a:xfrm>
            <a:off x="4716016" y="692696"/>
            <a:ext cx="2160240" cy="769441"/>
          </a:xfrm>
          <a:prstGeom prst="rect">
            <a:avLst/>
          </a:prstGeom>
          <a:noFill/>
        </p:spPr>
        <p:txBody>
          <a:bodyPr wrap="square" rtlCol="0">
            <a:spAutoFit/>
          </a:bodyPr>
          <a:lstStyle/>
          <a:p>
            <a:pPr algn="ctr"/>
            <a:r>
              <a:rPr lang="en-US" sz="4400" b="1"/>
              <a:t>2020</a:t>
            </a:r>
          </a:p>
        </p:txBody>
      </p:sp>
    </p:spTree>
    <p:extLst>
      <p:ext uri="{BB962C8B-B14F-4D97-AF65-F5344CB8AC3E}">
        <p14:creationId xmlns:p14="http://schemas.microsoft.com/office/powerpoint/2010/main" val="327163181"/>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90500" y="476672"/>
            <a:ext cx="8771764" cy="161583"/>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050" b="1">
                <a:latin typeface="Arial"/>
              </a:rPr>
              <a:t>6. Please indicate on a scale (1 = do not agree ... 5 = agree), your opinion on the following statements regarding ESEF and XBRL</a:t>
            </a:r>
          </a:p>
        </p:txBody>
      </p:sp>
      <p:sp>
        <p:nvSpPr>
          <p:cNvPr id="3" name="New shape"/>
          <p:cNvSpPr/>
          <p:nvPr/>
        </p:nvSpPr>
        <p:spPr>
          <a:xfrm>
            <a:off x="190500" y="1350805"/>
            <a:ext cx="8771764" cy="138499"/>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lang="fi-FI" sz="900">
                <a:latin typeface="Arial"/>
              </a:rPr>
              <a:t>Number of respondents</a:t>
            </a:r>
            <a:r>
              <a:rPr sz="900">
                <a:latin typeface="Arial"/>
              </a:rPr>
              <a:t>: 27</a:t>
            </a:r>
          </a:p>
        </p:txBody>
      </p:sp>
      <p:graphicFrame>
        <p:nvGraphicFramePr>
          <p:cNvPr id="4" name="ChartObject"/>
          <p:cNvGraphicFramePr/>
          <p:nvPr/>
        </p:nvGraphicFramePr>
        <p:xfrm>
          <a:off x="190500" y="1630977"/>
          <a:ext cx="7477844" cy="5157134"/>
        </p:xfrm>
        <a:graphic>
          <a:graphicData uri="http://schemas.openxmlformats.org/drawingml/2006/chart">
            <c:chart xmlns:c="http://schemas.openxmlformats.org/drawingml/2006/chart" xmlns:r="http://schemas.openxmlformats.org/officeDocument/2006/relationships" r:id="rId2"/>
          </a:graphicData>
        </a:graphic>
      </p:graphicFrame>
      <p:sp>
        <p:nvSpPr>
          <p:cNvPr id="5" name="New shape"/>
          <p:cNvSpPr/>
          <p:nvPr/>
        </p:nvSpPr>
        <p:spPr>
          <a:xfrm>
            <a:off x="7812360" y="1512482"/>
            <a:ext cx="836290" cy="2667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a:rPr>
              <a:t> Keskiarvo</a:t>
            </a:r>
          </a:p>
        </p:txBody>
      </p:sp>
      <p:sp>
        <p:nvSpPr>
          <p:cNvPr id="6" name="New shape"/>
          <p:cNvSpPr/>
          <p:nvPr/>
        </p:nvSpPr>
        <p:spPr>
          <a:xfrm>
            <a:off x="8172400" y="1779184"/>
            <a:ext cx="476250" cy="489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a:rPr>
              <a:t>2,7</a:t>
            </a:r>
          </a:p>
        </p:txBody>
      </p:sp>
      <p:sp>
        <p:nvSpPr>
          <p:cNvPr id="7" name="New shape"/>
          <p:cNvSpPr/>
          <p:nvPr/>
        </p:nvSpPr>
        <p:spPr>
          <a:xfrm>
            <a:off x="8172400" y="2024112"/>
            <a:ext cx="476250" cy="5823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a:rPr>
              <a:t>2,3</a:t>
            </a:r>
          </a:p>
        </p:txBody>
      </p:sp>
      <p:sp>
        <p:nvSpPr>
          <p:cNvPr id="8" name="New shape"/>
          <p:cNvSpPr/>
          <p:nvPr/>
        </p:nvSpPr>
        <p:spPr>
          <a:xfrm>
            <a:off x="8172400" y="2269040"/>
            <a:ext cx="476250" cy="7347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a:rPr>
              <a:t>3,0</a:t>
            </a:r>
          </a:p>
        </p:txBody>
      </p:sp>
      <p:sp>
        <p:nvSpPr>
          <p:cNvPr id="9" name="New shape"/>
          <p:cNvSpPr/>
          <p:nvPr/>
        </p:nvSpPr>
        <p:spPr>
          <a:xfrm>
            <a:off x="8172400" y="2513968"/>
            <a:ext cx="476250" cy="8503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a:rPr>
              <a:t>2,8</a:t>
            </a:r>
          </a:p>
        </p:txBody>
      </p:sp>
      <p:sp>
        <p:nvSpPr>
          <p:cNvPr id="10" name="New shape"/>
          <p:cNvSpPr/>
          <p:nvPr/>
        </p:nvSpPr>
        <p:spPr>
          <a:xfrm>
            <a:off x="8172400" y="2758897"/>
            <a:ext cx="476250" cy="10722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a:rPr>
              <a:t>2,4</a:t>
            </a:r>
          </a:p>
        </p:txBody>
      </p:sp>
      <p:sp>
        <p:nvSpPr>
          <p:cNvPr id="11" name="New shape"/>
          <p:cNvSpPr/>
          <p:nvPr/>
        </p:nvSpPr>
        <p:spPr>
          <a:xfrm>
            <a:off x="8172400" y="3003825"/>
            <a:ext cx="476250" cy="12246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a:rPr>
              <a:t>3,0</a:t>
            </a:r>
          </a:p>
        </p:txBody>
      </p:sp>
      <p:sp>
        <p:nvSpPr>
          <p:cNvPr id="12" name="New shape"/>
          <p:cNvSpPr/>
          <p:nvPr/>
        </p:nvSpPr>
        <p:spPr>
          <a:xfrm>
            <a:off x="8172400" y="3248755"/>
            <a:ext cx="476250" cy="13770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a:rPr>
              <a:t>3,6</a:t>
            </a:r>
          </a:p>
        </p:txBody>
      </p:sp>
      <p:sp>
        <p:nvSpPr>
          <p:cNvPr id="13" name="New shape"/>
          <p:cNvSpPr/>
          <p:nvPr/>
        </p:nvSpPr>
        <p:spPr>
          <a:xfrm>
            <a:off x="8172400" y="3493683"/>
            <a:ext cx="476250" cy="15620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a:rPr>
              <a:t>2,9</a:t>
            </a:r>
          </a:p>
        </p:txBody>
      </p:sp>
      <p:sp>
        <p:nvSpPr>
          <p:cNvPr id="14" name="New shape"/>
          <p:cNvSpPr/>
          <p:nvPr/>
        </p:nvSpPr>
        <p:spPr>
          <a:xfrm>
            <a:off x="8172400" y="3983540"/>
            <a:ext cx="476250" cy="13171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a:rPr>
              <a:t>3,1</a:t>
            </a:r>
          </a:p>
        </p:txBody>
      </p:sp>
      <p:sp>
        <p:nvSpPr>
          <p:cNvPr id="15" name="New shape"/>
          <p:cNvSpPr/>
          <p:nvPr/>
        </p:nvSpPr>
        <p:spPr>
          <a:xfrm>
            <a:off x="8172400" y="4413503"/>
            <a:ext cx="476250" cy="11321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a:rPr>
              <a:t>3,5</a:t>
            </a:r>
          </a:p>
        </p:txBody>
      </p:sp>
      <p:sp>
        <p:nvSpPr>
          <p:cNvPr id="16" name="New shape"/>
          <p:cNvSpPr/>
          <p:nvPr/>
        </p:nvSpPr>
        <p:spPr>
          <a:xfrm>
            <a:off x="8172400" y="4810843"/>
            <a:ext cx="476250" cy="9797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a:rPr>
              <a:t>2,8</a:t>
            </a:r>
          </a:p>
        </p:txBody>
      </p:sp>
      <p:sp>
        <p:nvSpPr>
          <p:cNvPr id="17" name="New shape"/>
          <p:cNvSpPr/>
          <p:nvPr/>
        </p:nvSpPr>
        <p:spPr>
          <a:xfrm>
            <a:off x="8172400" y="5208184"/>
            <a:ext cx="476250" cy="8273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a:rPr>
              <a:t>3,0</a:t>
            </a:r>
          </a:p>
        </p:txBody>
      </p:sp>
      <p:sp>
        <p:nvSpPr>
          <p:cNvPr id="18" name="New shape"/>
          <p:cNvSpPr/>
          <p:nvPr/>
        </p:nvSpPr>
        <p:spPr>
          <a:xfrm>
            <a:off x="8172400" y="5698041"/>
            <a:ext cx="476250" cy="5823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a:rPr>
              <a:t>2,5</a:t>
            </a:r>
          </a:p>
        </p:txBody>
      </p:sp>
      <p:sp>
        <p:nvSpPr>
          <p:cNvPr id="19" name="New shape"/>
          <p:cNvSpPr/>
          <p:nvPr/>
        </p:nvSpPr>
        <p:spPr>
          <a:xfrm>
            <a:off x="8172400" y="6035485"/>
            <a:ext cx="476250" cy="4898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a:rPr>
              <a:t>3,0</a:t>
            </a:r>
          </a:p>
        </p:txBody>
      </p:sp>
      <p:sp>
        <p:nvSpPr>
          <p:cNvPr id="20" name="TextBox 19">
            <a:extLst>
              <a:ext uri="{FF2B5EF4-FFF2-40B4-BE49-F238E27FC236}">
                <a16:creationId xmlns:a16="http://schemas.microsoft.com/office/drawing/2014/main" id="{904B605E-3B18-5547-ADC9-C242DB134E79}"/>
              </a:ext>
            </a:extLst>
          </p:cNvPr>
          <p:cNvSpPr txBox="1"/>
          <p:nvPr/>
        </p:nvSpPr>
        <p:spPr>
          <a:xfrm>
            <a:off x="4716016" y="692696"/>
            <a:ext cx="2160240" cy="769441"/>
          </a:xfrm>
          <a:prstGeom prst="rect">
            <a:avLst/>
          </a:prstGeom>
          <a:noFill/>
        </p:spPr>
        <p:txBody>
          <a:bodyPr wrap="square" rtlCol="0">
            <a:spAutoFit/>
          </a:bodyPr>
          <a:lstStyle/>
          <a:p>
            <a:pPr algn="ctr"/>
            <a:r>
              <a:rPr lang="en-US" sz="4400" b="1"/>
              <a:t>2021</a:t>
            </a:r>
          </a:p>
        </p:txBody>
      </p:sp>
    </p:spTree>
    <p:extLst>
      <p:ext uri="{BB962C8B-B14F-4D97-AF65-F5344CB8AC3E}">
        <p14:creationId xmlns:p14="http://schemas.microsoft.com/office/powerpoint/2010/main" val="471727321"/>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90500" y="1047751"/>
            <a:ext cx="8763000" cy="161583"/>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050" b="1">
                <a:latin typeface="Arial" pitchFamily="34" charset="0"/>
              </a:rPr>
              <a:t>8. Please indicate on a scale (1 = do not agree ... 5 = agree), your opinion on the following statements regarding ESEF and XBRL</a:t>
            </a:r>
          </a:p>
        </p:txBody>
      </p:sp>
      <p:sp>
        <p:nvSpPr>
          <p:cNvPr id="3" name="New shape"/>
          <p:cNvSpPr/>
          <p:nvPr/>
        </p:nvSpPr>
        <p:spPr>
          <a:xfrm>
            <a:off x="190500" y="1350646"/>
            <a:ext cx="8763000" cy="138499"/>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lang="fi-FI" sz="900">
                <a:latin typeface="Arial"/>
              </a:rPr>
              <a:t>Number of respondents</a:t>
            </a:r>
            <a:r>
              <a:rPr sz="900">
                <a:latin typeface="Arial"/>
              </a:rPr>
              <a:t>: 26</a:t>
            </a:r>
          </a:p>
        </p:txBody>
      </p:sp>
      <p:graphicFrame>
        <p:nvGraphicFramePr>
          <p:cNvPr id="4" name="ChartObject"/>
          <p:cNvGraphicFramePr/>
          <p:nvPr/>
        </p:nvGraphicFramePr>
        <p:xfrm>
          <a:off x="190500" y="1630680"/>
          <a:ext cx="6829772" cy="4894664"/>
        </p:xfrm>
        <a:graphic>
          <a:graphicData uri="http://schemas.openxmlformats.org/drawingml/2006/chart">
            <c:chart xmlns:c="http://schemas.openxmlformats.org/drawingml/2006/chart" xmlns:r="http://schemas.openxmlformats.org/officeDocument/2006/relationships" r:id="rId2"/>
          </a:graphicData>
        </a:graphic>
      </p:graphicFrame>
      <p:grpSp>
        <p:nvGrpSpPr>
          <p:cNvPr id="22" name="Group 21">
            <a:extLst>
              <a:ext uri="{FF2B5EF4-FFF2-40B4-BE49-F238E27FC236}">
                <a16:creationId xmlns:a16="http://schemas.microsoft.com/office/drawing/2014/main" id="{90EB98EB-8EBA-0E48-B28D-12EFBFFC5D16}"/>
              </a:ext>
            </a:extLst>
          </p:cNvPr>
          <p:cNvGrpSpPr/>
          <p:nvPr/>
        </p:nvGrpSpPr>
        <p:grpSpPr>
          <a:xfrm>
            <a:off x="6948264" y="1359646"/>
            <a:ext cx="952500" cy="4661642"/>
            <a:chOff x="7812360" y="1634124"/>
            <a:chExt cx="952500" cy="3314700"/>
          </a:xfrm>
        </p:grpSpPr>
        <p:sp>
          <p:nvSpPr>
            <p:cNvPr id="5" name="New shape"/>
            <p:cNvSpPr/>
            <p:nvPr/>
          </p:nvSpPr>
          <p:spPr>
            <a:xfrm>
              <a:off x="7812360" y="1634124"/>
              <a:ext cx="952500" cy="171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Keskiarvo</a:t>
              </a:r>
            </a:p>
          </p:txBody>
        </p:sp>
        <p:sp>
          <p:nvSpPr>
            <p:cNvPr id="6" name="New shape"/>
            <p:cNvSpPr/>
            <p:nvPr/>
          </p:nvSpPr>
          <p:spPr>
            <a:xfrm>
              <a:off x="7812360" y="19008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3,2</a:t>
              </a:r>
            </a:p>
          </p:txBody>
        </p:sp>
        <p:sp>
          <p:nvSpPr>
            <p:cNvPr id="7" name="New shape"/>
            <p:cNvSpPr/>
            <p:nvPr/>
          </p:nvSpPr>
          <p:spPr>
            <a:xfrm>
              <a:off x="7812360" y="20913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2,6</a:t>
              </a:r>
            </a:p>
          </p:txBody>
        </p:sp>
        <p:sp>
          <p:nvSpPr>
            <p:cNvPr id="8" name="New shape"/>
            <p:cNvSpPr/>
            <p:nvPr/>
          </p:nvSpPr>
          <p:spPr>
            <a:xfrm>
              <a:off x="7812360" y="22818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2,9</a:t>
              </a:r>
            </a:p>
          </p:txBody>
        </p:sp>
        <p:sp>
          <p:nvSpPr>
            <p:cNvPr id="9" name="New shape"/>
            <p:cNvSpPr/>
            <p:nvPr/>
          </p:nvSpPr>
          <p:spPr>
            <a:xfrm>
              <a:off x="7812360" y="24723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3,0</a:t>
              </a:r>
            </a:p>
          </p:txBody>
        </p:sp>
        <p:sp>
          <p:nvSpPr>
            <p:cNvPr id="10" name="New shape"/>
            <p:cNvSpPr/>
            <p:nvPr/>
          </p:nvSpPr>
          <p:spPr>
            <a:xfrm>
              <a:off x="7812360" y="26628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3,1</a:t>
              </a:r>
            </a:p>
          </p:txBody>
        </p:sp>
        <p:sp>
          <p:nvSpPr>
            <p:cNvPr id="11" name="New shape"/>
            <p:cNvSpPr/>
            <p:nvPr/>
          </p:nvSpPr>
          <p:spPr>
            <a:xfrm>
              <a:off x="7812360" y="28533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3,4</a:t>
              </a:r>
            </a:p>
          </p:txBody>
        </p:sp>
        <p:sp>
          <p:nvSpPr>
            <p:cNvPr id="12" name="New shape"/>
            <p:cNvSpPr/>
            <p:nvPr/>
          </p:nvSpPr>
          <p:spPr>
            <a:xfrm>
              <a:off x="7812360" y="30438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3,8</a:t>
              </a:r>
            </a:p>
          </p:txBody>
        </p:sp>
        <p:sp>
          <p:nvSpPr>
            <p:cNvPr id="13" name="New shape"/>
            <p:cNvSpPr/>
            <p:nvPr/>
          </p:nvSpPr>
          <p:spPr>
            <a:xfrm>
              <a:off x="7812360" y="32343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3,4</a:t>
              </a:r>
            </a:p>
          </p:txBody>
        </p:sp>
        <p:sp>
          <p:nvSpPr>
            <p:cNvPr id="14" name="New shape"/>
            <p:cNvSpPr/>
            <p:nvPr/>
          </p:nvSpPr>
          <p:spPr>
            <a:xfrm>
              <a:off x="7812360" y="34248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3,2</a:t>
              </a:r>
            </a:p>
          </p:txBody>
        </p:sp>
        <p:sp>
          <p:nvSpPr>
            <p:cNvPr id="15" name="New shape"/>
            <p:cNvSpPr/>
            <p:nvPr/>
          </p:nvSpPr>
          <p:spPr>
            <a:xfrm>
              <a:off x="7812360" y="36153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3,6</a:t>
              </a:r>
            </a:p>
          </p:txBody>
        </p:sp>
        <p:sp>
          <p:nvSpPr>
            <p:cNvPr id="16" name="New shape"/>
            <p:cNvSpPr/>
            <p:nvPr/>
          </p:nvSpPr>
          <p:spPr>
            <a:xfrm>
              <a:off x="7812360" y="38058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2,6</a:t>
              </a:r>
            </a:p>
          </p:txBody>
        </p:sp>
        <p:sp>
          <p:nvSpPr>
            <p:cNvPr id="17" name="New shape"/>
            <p:cNvSpPr/>
            <p:nvPr/>
          </p:nvSpPr>
          <p:spPr>
            <a:xfrm>
              <a:off x="7812360" y="39963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3,0</a:t>
              </a:r>
            </a:p>
          </p:txBody>
        </p:sp>
        <p:sp>
          <p:nvSpPr>
            <p:cNvPr id="18" name="New shape"/>
            <p:cNvSpPr/>
            <p:nvPr/>
          </p:nvSpPr>
          <p:spPr>
            <a:xfrm>
              <a:off x="7812360" y="41868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2,8</a:t>
              </a:r>
            </a:p>
          </p:txBody>
        </p:sp>
        <p:sp>
          <p:nvSpPr>
            <p:cNvPr id="19" name="New shape"/>
            <p:cNvSpPr/>
            <p:nvPr/>
          </p:nvSpPr>
          <p:spPr>
            <a:xfrm>
              <a:off x="7812360" y="43773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3,2</a:t>
              </a:r>
            </a:p>
          </p:txBody>
        </p:sp>
        <p:sp>
          <p:nvSpPr>
            <p:cNvPr id="20" name="New shape"/>
            <p:cNvSpPr/>
            <p:nvPr/>
          </p:nvSpPr>
          <p:spPr>
            <a:xfrm>
              <a:off x="7812360" y="45678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3,2</a:t>
              </a:r>
            </a:p>
          </p:txBody>
        </p:sp>
        <p:sp>
          <p:nvSpPr>
            <p:cNvPr id="21" name="New shape"/>
            <p:cNvSpPr/>
            <p:nvPr/>
          </p:nvSpPr>
          <p:spPr>
            <a:xfrm>
              <a:off x="7812360" y="4758324"/>
              <a:ext cx="9525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sz="1050">
                  <a:solidFill>
                    <a:prstClr val="black"/>
                  </a:solidFill>
                  <a:latin typeface="Arial" pitchFamily="34" charset="0"/>
                </a:rPr>
                <a:t>3,7</a:t>
              </a:r>
            </a:p>
          </p:txBody>
        </p:sp>
      </p:grpSp>
      <p:sp>
        <p:nvSpPr>
          <p:cNvPr id="23" name="TextBox 22">
            <a:extLst>
              <a:ext uri="{FF2B5EF4-FFF2-40B4-BE49-F238E27FC236}">
                <a16:creationId xmlns:a16="http://schemas.microsoft.com/office/drawing/2014/main" id="{55A664DF-3C0B-4740-B4F2-B187130E5735}"/>
              </a:ext>
            </a:extLst>
          </p:cNvPr>
          <p:cNvSpPr txBox="1"/>
          <p:nvPr/>
        </p:nvSpPr>
        <p:spPr>
          <a:xfrm>
            <a:off x="5004048" y="226289"/>
            <a:ext cx="2160240" cy="769441"/>
          </a:xfrm>
          <a:prstGeom prst="rect">
            <a:avLst/>
          </a:prstGeom>
          <a:noFill/>
        </p:spPr>
        <p:txBody>
          <a:bodyPr wrap="square" rtlCol="0">
            <a:spAutoFit/>
          </a:bodyPr>
          <a:lstStyle/>
          <a:p>
            <a:pPr algn="ctr"/>
            <a:r>
              <a:rPr lang="en-US" sz="4400" b="1"/>
              <a:t>2022</a:t>
            </a:r>
          </a:p>
        </p:txBody>
      </p:sp>
    </p:spTree>
    <p:extLst>
      <p:ext uri="{BB962C8B-B14F-4D97-AF65-F5344CB8AC3E}">
        <p14:creationId xmlns:p14="http://schemas.microsoft.com/office/powerpoint/2010/main" val="2127501660"/>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FECEB-5EAF-CB49-A7DC-A5119153CEC7}"/>
              </a:ext>
            </a:extLst>
          </p:cNvPr>
          <p:cNvSpPr>
            <a:spLocks noGrp="1"/>
          </p:cNvSpPr>
          <p:nvPr>
            <p:ph type="title"/>
          </p:nvPr>
        </p:nvSpPr>
        <p:spPr/>
        <p:txBody>
          <a:bodyPr>
            <a:noAutofit/>
          </a:bodyPr>
          <a:lstStyle/>
          <a:p>
            <a:r>
              <a:rPr lang="en-US" sz="3200"/>
              <a:t>Observations on trends 2019 -&gt; 2020 -&gt; 2021 -&gt; 2022</a:t>
            </a:r>
          </a:p>
        </p:txBody>
      </p:sp>
      <p:sp>
        <p:nvSpPr>
          <p:cNvPr id="3" name="Content Placeholder 2">
            <a:extLst>
              <a:ext uri="{FF2B5EF4-FFF2-40B4-BE49-F238E27FC236}">
                <a16:creationId xmlns:a16="http://schemas.microsoft.com/office/drawing/2014/main" id="{E7B574E7-23B8-FF4F-B15E-A2D75C3C7BC6}"/>
              </a:ext>
            </a:extLst>
          </p:cNvPr>
          <p:cNvSpPr>
            <a:spLocks noGrp="1"/>
          </p:cNvSpPr>
          <p:nvPr>
            <p:ph idx="1"/>
          </p:nvPr>
        </p:nvSpPr>
        <p:spPr/>
        <p:txBody>
          <a:bodyPr>
            <a:noAutofit/>
          </a:bodyPr>
          <a:lstStyle/>
          <a:p>
            <a:r>
              <a:rPr lang="en-US" sz="1400"/>
              <a:t>Deployment pressure can be seen in the latest survey results</a:t>
            </a:r>
          </a:p>
          <a:p>
            <a:pPr lvl="1"/>
            <a:r>
              <a:rPr lang="en-US" sz="1200"/>
              <a:t>Respondents find that it is somewhat difficult to find expertise on XBRL in Finland in 2022 (3,2) compared to 2,7 (2021) and 2,6 (2020) and 3,3 (2019); issuers have employees knowledgeable on XBRL (2,1 -&gt; 2,9 -&gt; 3,0 -&gt; 2,9) </a:t>
            </a:r>
          </a:p>
          <a:p>
            <a:pPr lvl="1"/>
            <a:r>
              <a:rPr lang="en-US" sz="1200"/>
              <a:t>Perceptions about incurred costs bounced back to where they were in 2019 (3,4 -&gt; 3,1 -&gt; 2,9 -&gt; 3,4).</a:t>
            </a:r>
          </a:p>
          <a:p>
            <a:pPr lvl="1"/>
            <a:r>
              <a:rPr lang="en-US" sz="1200"/>
              <a:t>Steady progression towards completion of ESEF project as all respondents declared that they were able to submit their financial statements (compared to 2021 when 74% of respondents had completed their ESEF project, 26% had selected the deployment model but project not yet complete).</a:t>
            </a:r>
          </a:p>
          <a:p>
            <a:r>
              <a:rPr lang="en-US" sz="1400"/>
              <a:t>Regarding deployment model</a:t>
            </a:r>
          </a:p>
          <a:p>
            <a:pPr lvl="1"/>
            <a:r>
              <a:rPr lang="en-US" sz="1200"/>
              <a:t>Balance between outsourcing and in-house development: tagging close to 50 (in-house)/50 (outsourced)</a:t>
            </a:r>
          </a:p>
          <a:p>
            <a:pPr lvl="1"/>
            <a:r>
              <a:rPr lang="en-US" sz="1200"/>
              <a:t>“Bolt-on” preferred over “integrated” at 73% in the latest survey</a:t>
            </a:r>
          </a:p>
          <a:p>
            <a:r>
              <a:rPr lang="en-US" sz="1400"/>
              <a:t>Voluntarily extending XBRL reporting </a:t>
            </a:r>
          </a:p>
          <a:p>
            <a:pPr lvl="1"/>
            <a:r>
              <a:rPr lang="en-US" sz="1200"/>
              <a:t>Respondents indicated that their companies opt for the minimum requirements.</a:t>
            </a:r>
          </a:p>
          <a:p>
            <a:pPr lvl="1"/>
            <a:r>
              <a:rPr lang="en-US" sz="1200"/>
              <a:t>Sixteen percent of respondents would be willing to extend XBRL to ESG reporting.</a:t>
            </a:r>
          </a:p>
          <a:p>
            <a:r>
              <a:rPr lang="en-US" sz="1400"/>
              <a:t>Benefits of XBRL</a:t>
            </a:r>
          </a:p>
          <a:p>
            <a:pPr lvl="1"/>
            <a:r>
              <a:rPr lang="en-US" sz="1200"/>
              <a:t>Perceptions about the improvements to financial statements’ comparability (3,4 -&gt; 3,0 -&gt; 3,2) and usefulness (3,1 -&gt; 3,0 -&gt; 3,0) have remained roughly the same over the surveys.</a:t>
            </a:r>
          </a:p>
          <a:p>
            <a:pPr lvl="1"/>
            <a:r>
              <a:rPr lang="en-US" sz="1200"/>
              <a:t>Companies increasingly feel that XBRL could improve reliability of financial reporting (2,2 -&gt; 2,5 -&gt; 2,8).</a:t>
            </a:r>
          </a:p>
          <a:p>
            <a:pPr lvl="1"/>
            <a:endParaRPr lang="en-US" sz="1200"/>
          </a:p>
        </p:txBody>
      </p:sp>
    </p:spTree>
    <p:extLst>
      <p:ext uri="{BB962C8B-B14F-4D97-AF65-F5344CB8AC3E}">
        <p14:creationId xmlns:p14="http://schemas.microsoft.com/office/powerpoint/2010/main" val="39073730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90500" y="1047751"/>
            <a:ext cx="8763000" cy="161583"/>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050" b="1">
                <a:latin typeface="Arial" pitchFamily="34" charset="0"/>
              </a:rPr>
              <a:t>1. In what industry does your company operate in?</a:t>
            </a:r>
          </a:p>
        </p:txBody>
      </p:sp>
      <p:sp>
        <p:nvSpPr>
          <p:cNvPr id="3" name="New shape"/>
          <p:cNvSpPr/>
          <p:nvPr/>
        </p:nvSpPr>
        <p:spPr>
          <a:xfrm>
            <a:off x="190500" y="1350646"/>
            <a:ext cx="8763000" cy="138499"/>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lang="fi-FI" sz="900">
                <a:latin typeface="Arial"/>
              </a:rPr>
              <a:t>Number of respondents</a:t>
            </a:r>
            <a:r>
              <a:rPr sz="900">
                <a:latin typeface="Arial"/>
              </a:rPr>
              <a:t>: 26</a:t>
            </a:r>
          </a:p>
        </p:txBody>
      </p:sp>
      <p:graphicFrame>
        <p:nvGraphicFramePr>
          <p:cNvPr id="4" name="New Table"/>
          <p:cNvGraphicFramePr>
            <a:graphicFrameLocks noGrp="1"/>
          </p:cNvGraphicFramePr>
          <p:nvPr/>
        </p:nvGraphicFramePr>
        <p:xfrm>
          <a:off x="190500" y="1630680"/>
          <a:ext cx="8763000" cy="2263140"/>
        </p:xfrm>
        <a:graphic>
          <a:graphicData uri="http://schemas.openxmlformats.org/drawingml/2006/table">
            <a:tbl>
              <a:tblPr firstRow="1" bandRow="1"/>
              <a:tblGrid>
                <a:gridCol w="2921000">
                  <a:extLst>
                    <a:ext uri="{9D8B030D-6E8A-4147-A177-3AD203B41FA5}">
                      <a16:colId xmlns:a16="http://schemas.microsoft.com/office/drawing/2014/main" val="20000"/>
                    </a:ext>
                  </a:extLst>
                </a:gridCol>
                <a:gridCol w="2921000">
                  <a:extLst>
                    <a:ext uri="{9D8B030D-6E8A-4147-A177-3AD203B41FA5}">
                      <a16:colId xmlns:a16="http://schemas.microsoft.com/office/drawing/2014/main" val="20001"/>
                    </a:ext>
                  </a:extLst>
                </a:gridCol>
                <a:gridCol w="2921000">
                  <a:extLst>
                    <a:ext uri="{9D8B030D-6E8A-4147-A177-3AD203B41FA5}">
                      <a16:colId xmlns:a16="http://schemas.microsoft.com/office/drawing/2014/main" val="20002"/>
                    </a:ext>
                  </a:extLst>
                </a:gridCol>
              </a:tblGrid>
              <a:tr h="205740">
                <a:tc>
                  <a:txBody>
                    <a:bodyPr/>
                    <a:lstStyle/>
                    <a:p>
                      <a:pPr algn="ctr"/>
                      <a:endParaRPr sz="900" b="1" i="0" u="none">
                        <a:solidFill>
                          <a:srgbClr val="333333"/>
                        </a:solidFill>
                        <a:latin typeface="Arial" pitchFamily="34" charset="0"/>
                      </a:endParaRPr>
                    </a:p>
                  </a:txBody>
                  <a:tcPr marL="68580" marR="68580" marT="34290" marB="34290">
                    <a:lnB w="25400">
                      <a:solidFill>
                        <a:srgbClr val="124456"/>
                      </a:solidFill>
                    </a:lnB>
                  </a:tcPr>
                </a:tc>
                <a:tc>
                  <a:txBody>
                    <a:bodyPr/>
                    <a:lstStyle/>
                    <a:p>
                      <a:pPr algn="ctr"/>
                      <a:r>
                        <a:rPr sz="900" b="1" i="0" u="none">
                          <a:solidFill>
                            <a:srgbClr val="333333"/>
                          </a:solidFill>
                          <a:latin typeface="Arial"/>
                        </a:rPr>
                        <a:t>n</a:t>
                      </a:r>
                    </a:p>
                  </a:txBody>
                  <a:tcPr marL="68580" marR="68580" marT="34290" marB="34290">
                    <a:lnB w="25400">
                      <a:solidFill>
                        <a:srgbClr val="124456"/>
                      </a:solidFill>
                    </a:lnB>
                  </a:tcPr>
                </a:tc>
                <a:tc>
                  <a:txBody>
                    <a:bodyPr/>
                    <a:lstStyle/>
                    <a:p>
                      <a:pPr algn="ctr"/>
                      <a:r>
                        <a:rPr sz="900" b="1" i="0" u="none">
                          <a:solidFill>
                            <a:srgbClr val="333333"/>
                          </a:solidFill>
                          <a:latin typeface="Arial"/>
                        </a:rPr>
                        <a:t>Prosentti</a:t>
                      </a:r>
                    </a:p>
                  </a:txBody>
                  <a:tcPr marL="68580" marR="68580" marT="34290" marB="34290">
                    <a:lnB w="25400">
                      <a:solidFill>
                        <a:srgbClr val="124456"/>
                      </a:solidFill>
                    </a:lnB>
                  </a:tcPr>
                </a:tc>
                <a:extLst>
                  <a:ext uri="{0D108BD9-81ED-4DB2-BD59-A6C34878D82A}">
                    <a16:rowId xmlns:a16="http://schemas.microsoft.com/office/drawing/2014/main" val="10000"/>
                  </a:ext>
                </a:extLst>
              </a:tr>
              <a:tr h="205740">
                <a:tc>
                  <a:txBody>
                    <a:bodyPr/>
                    <a:lstStyle/>
                    <a:p>
                      <a:pPr algn="l"/>
                      <a:r>
                        <a:rPr sz="900" b="0" i="0" u="none">
                          <a:solidFill>
                            <a:srgbClr val="333333"/>
                          </a:solidFill>
                          <a:latin typeface="Arial"/>
                        </a:rPr>
                        <a:t>Oil&amp; Gas</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0</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0,0%</a:t>
                      </a:r>
                    </a:p>
                  </a:txBody>
                  <a:tcPr marL="68580" marR="68580" marT="34290" marB="34290">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1"/>
                  </a:ext>
                </a:extLst>
              </a:tr>
              <a:tr h="205740">
                <a:tc>
                  <a:txBody>
                    <a:bodyPr/>
                    <a:lstStyle/>
                    <a:p>
                      <a:pPr algn="l"/>
                      <a:r>
                        <a:rPr sz="900" b="0" i="0" u="none">
                          <a:solidFill>
                            <a:srgbClr val="333333"/>
                          </a:solidFill>
                          <a:latin typeface="Arial"/>
                        </a:rPr>
                        <a:t>Basic Materials</a:t>
                      </a:r>
                    </a:p>
                  </a:txBody>
                  <a:tcPr marL="68580" marR="68580" marT="34290" marB="34290">
                    <a:solidFill>
                      <a:srgbClr val="EFEFEF"/>
                    </a:solidFill>
                  </a:tcPr>
                </a:tc>
                <a:tc>
                  <a:txBody>
                    <a:bodyPr/>
                    <a:lstStyle/>
                    <a:p>
                      <a:pPr algn="r"/>
                      <a:r>
                        <a:rPr sz="900" b="0" i="0" u="none">
                          <a:solidFill>
                            <a:srgbClr val="333333"/>
                          </a:solidFill>
                          <a:latin typeface="Arial"/>
                        </a:rPr>
                        <a:t>0</a:t>
                      </a:r>
                    </a:p>
                  </a:txBody>
                  <a:tcPr marL="68580" marR="68580" marT="34290" marB="34290">
                    <a:solidFill>
                      <a:srgbClr val="EFEFEF"/>
                    </a:solidFill>
                  </a:tcPr>
                </a:tc>
                <a:tc>
                  <a:txBody>
                    <a:bodyPr/>
                    <a:lstStyle/>
                    <a:p>
                      <a:pPr algn="r"/>
                      <a:r>
                        <a:rPr sz="900" b="0" i="0" u="none">
                          <a:solidFill>
                            <a:srgbClr val="333333"/>
                          </a:solidFill>
                          <a:latin typeface="Arial"/>
                        </a:rPr>
                        <a:t>0,0%</a:t>
                      </a:r>
                    </a:p>
                  </a:txBody>
                  <a:tcPr marL="68580" marR="68580" marT="34290" marB="34290">
                    <a:solidFill>
                      <a:srgbClr val="EFEFEF"/>
                    </a:solidFill>
                  </a:tcPr>
                </a:tc>
                <a:extLst>
                  <a:ext uri="{0D108BD9-81ED-4DB2-BD59-A6C34878D82A}">
                    <a16:rowId xmlns:a16="http://schemas.microsoft.com/office/drawing/2014/main" val="10002"/>
                  </a:ext>
                </a:extLst>
              </a:tr>
              <a:tr h="205740">
                <a:tc>
                  <a:txBody>
                    <a:bodyPr/>
                    <a:lstStyle/>
                    <a:p>
                      <a:pPr algn="l"/>
                      <a:r>
                        <a:rPr sz="900" b="0" i="0" u="none">
                          <a:solidFill>
                            <a:srgbClr val="333333"/>
                          </a:solidFill>
                          <a:latin typeface="Arial"/>
                        </a:rPr>
                        <a:t>Industrials</a:t>
                      </a:r>
                    </a:p>
                  </a:txBody>
                  <a:tcPr marL="68580" marR="68580" marT="34290" marB="34290"/>
                </a:tc>
                <a:tc>
                  <a:txBody>
                    <a:bodyPr/>
                    <a:lstStyle/>
                    <a:p>
                      <a:pPr algn="r"/>
                      <a:r>
                        <a:rPr sz="900" b="0" i="0" u="none">
                          <a:solidFill>
                            <a:srgbClr val="333333"/>
                          </a:solidFill>
                          <a:latin typeface="Arial"/>
                        </a:rPr>
                        <a:t>9</a:t>
                      </a:r>
                    </a:p>
                  </a:txBody>
                  <a:tcPr marL="68580" marR="68580" marT="34290" marB="34290"/>
                </a:tc>
                <a:tc>
                  <a:txBody>
                    <a:bodyPr/>
                    <a:lstStyle/>
                    <a:p>
                      <a:pPr algn="r"/>
                      <a:r>
                        <a:rPr sz="900" b="0" i="0" u="none">
                          <a:solidFill>
                            <a:srgbClr val="333333"/>
                          </a:solidFill>
                          <a:latin typeface="Arial"/>
                        </a:rPr>
                        <a:t>34,6%</a:t>
                      </a:r>
                    </a:p>
                  </a:txBody>
                  <a:tcPr marL="68580" marR="68580" marT="34290" marB="34290"/>
                </a:tc>
                <a:extLst>
                  <a:ext uri="{0D108BD9-81ED-4DB2-BD59-A6C34878D82A}">
                    <a16:rowId xmlns:a16="http://schemas.microsoft.com/office/drawing/2014/main" val="10003"/>
                  </a:ext>
                </a:extLst>
              </a:tr>
              <a:tr h="205740">
                <a:tc>
                  <a:txBody>
                    <a:bodyPr/>
                    <a:lstStyle/>
                    <a:p>
                      <a:pPr algn="l"/>
                      <a:r>
                        <a:rPr sz="900" b="0" i="0" u="none">
                          <a:solidFill>
                            <a:srgbClr val="333333"/>
                          </a:solidFill>
                          <a:latin typeface="Arial"/>
                        </a:rPr>
                        <a:t>Consumer Services</a:t>
                      </a:r>
                    </a:p>
                  </a:txBody>
                  <a:tcPr marL="68580" marR="68580" marT="34290" marB="34290">
                    <a:solidFill>
                      <a:srgbClr val="EFEFEF"/>
                    </a:solidFill>
                  </a:tcPr>
                </a:tc>
                <a:tc>
                  <a:txBody>
                    <a:bodyPr/>
                    <a:lstStyle/>
                    <a:p>
                      <a:pPr algn="r"/>
                      <a:r>
                        <a:rPr sz="900" b="0" i="0" u="none">
                          <a:solidFill>
                            <a:srgbClr val="333333"/>
                          </a:solidFill>
                          <a:latin typeface="Arial"/>
                        </a:rPr>
                        <a:t>1</a:t>
                      </a:r>
                    </a:p>
                  </a:txBody>
                  <a:tcPr marL="68580" marR="68580" marT="34290" marB="34290">
                    <a:solidFill>
                      <a:srgbClr val="EFEFEF"/>
                    </a:solidFill>
                  </a:tcPr>
                </a:tc>
                <a:tc>
                  <a:txBody>
                    <a:bodyPr/>
                    <a:lstStyle/>
                    <a:p>
                      <a:pPr algn="r"/>
                      <a:r>
                        <a:rPr sz="900" b="0" i="0" u="none">
                          <a:solidFill>
                            <a:srgbClr val="333333"/>
                          </a:solidFill>
                          <a:latin typeface="Arial"/>
                        </a:rPr>
                        <a:t>3,9%</a:t>
                      </a:r>
                    </a:p>
                  </a:txBody>
                  <a:tcPr marL="68580" marR="68580" marT="34290" marB="34290">
                    <a:solidFill>
                      <a:srgbClr val="EFEFEF"/>
                    </a:solidFill>
                  </a:tcPr>
                </a:tc>
                <a:extLst>
                  <a:ext uri="{0D108BD9-81ED-4DB2-BD59-A6C34878D82A}">
                    <a16:rowId xmlns:a16="http://schemas.microsoft.com/office/drawing/2014/main" val="10004"/>
                  </a:ext>
                </a:extLst>
              </a:tr>
              <a:tr h="205740">
                <a:tc>
                  <a:txBody>
                    <a:bodyPr/>
                    <a:lstStyle/>
                    <a:p>
                      <a:pPr algn="l"/>
                      <a:r>
                        <a:rPr sz="900" b="0" i="0" u="none">
                          <a:solidFill>
                            <a:srgbClr val="333333"/>
                          </a:solidFill>
                          <a:latin typeface="Arial"/>
                        </a:rPr>
                        <a:t>Consumer Goods</a:t>
                      </a:r>
                    </a:p>
                  </a:txBody>
                  <a:tcPr marL="68580" marR="68580" marT="34290" marB="34290"/>
                </a:tc>
                <a:tc>
                  <a:txBody>
                    <a:bodyPr/>
                    <a:lstStyle/>
                    <a:p>
                      <a:pPr algn="r"/>
                      <a:r>
                        <a:rPr sz="900" b="0" i="0" u="none">
                          <a:solidFill>
                            <a:srgbClr val="333333"/>
                          </a:solidFill>
                          <a:latin typeface="Arial"/>
                        </a:rPr>
                        <a:t>3</a:t>
                      </a:r>
                    </a:p>
                  </a:txBody>
                  <a:tcPr marL="68580" marR="68580" marT="34290" marB="34290"/>
                </a:tc>
                <a:tc>
                  <a:txBody>
                    <a:bodyPr/>
                    <a:lstStyle/>
                    <a:p>
                      <a:pPr algn="r"/>
                      <a:r>
                        <a:rPr sz="900" b="0" i="0" u="none">
                          <a:solidFill>
                            <a:srgbClr val="333333"/>
                          </a:solidFill>
                          <a:latin typeface="Arial"/>
                        </a:rPr>
                        <a:t>11,5%</a:t>
                      </a:r>
                    </a:p>
                  </a:txBody>
                  <a:tcPr marL="68580" marR="68580" marT="34290" marB="34290"/>
                </a:tc>
                <a:extLst>
                  <a:ext uri="{0D108BD9-81ED-4DB2-BD59-A6C34878D82A}">
                    <a16:rowId xmlns:a16="http://schemas.microsoft.com/office/drawing/2014/main" val="10005"/>
                  </a:ext>
                </a:extLst>
              </a:tr>
              <a:tr h="205740">
                <a:tc>
                  <a:txBody>
                    <a:bodyPr/>
                    <a:lstStyle/>
                    <a:p>
                      <a:pPr algn="l"/>
                      <a:r>
                        <a:rPr sz="900" b="0" i="0" u="none">
                          <a:solidFill>
                            <a:srgbClr val="333333"/>
                          </a:solidFill>
                          <a:latin typeface="Arial"/>
                        </a:rPr>
                        <a:t>Health Care, Financials</a:t>
                      </a:r>
                    </a:p>
                  </a:txBody>
                  <a:tcPr marL="68580" marR="68580" marT="34290" marB="34290">
                    <a:solidFill>
                      <a:srgbClr val="EFEFEF"/>
                    </a:solidFill>
                  </a:tcPr>
                </a:tc>
                <a:tc>
                  <a:txBody>
                    <a:bodyPr/>
                    <a:lstStyle/>
                    <a:p>
                      <a:pPr algn="r"/>
                      <a:r>
                        <a:rPr sz="900" b="0" i="0" u="none">
                          <a:solidFill>
                            <a:srgbClr val="333333"/>
                          </a:solidFill>
                          <a:latin typeface="Arial"/>
                        </a:rPr>
                        <a:t>1</a:t>
                      </a:r>
                    </a:p>
                  </a:txBody>
                  <a:tcPr marL="68580" marR="68580" marT="34290" marB="34290">
                    <a:solidFill>
                      <a:srgbClr val="EFEFEF"/>
                    </a:solidFill>
                  </a:tcPr>
                </a:tc>
                <a:tc>
                  <a:txBody>
                    <a:bodyPr/>
                    <a:lstStyle/>
                    <a:p>
                      <a:pPr algn="r"/>
                      <a:r>
                        <a:rPr sz="900" b="0" i="0" u="none">
                          <a:solidFill>
                            <a:srgbClr val="333333"/>
                          </a:solidFill>
                          <a:latin typeface="Arial"/>
                        </a:rPr>
                        <a:t>3,9%</a:t>
                      </a:r>
                    </a:p>
                  </a:txBody>
                  <a:tcPr marL="68580" marR="68580" marT="34290" marB="34290">
                    <a:solidFill>
                      <a:srgbClr val="EFEFEF"/>
                    </a:solidFill>
                  </a:tcPr>
                </a:tc>
                <a:extLst>
                  <a:ext uri="{0D108BD9-81ED-4DB2-BD59-A6C34878D82A}">
                    <a16:rowId xmlns:a16="http://schemas.microsoft.com/office/drawing/2014/main" val="10006"/>
                  </a:ext>
                </a:extLst>
              </a:tr>
              <a:tr h="205740">
                <a:tc>
                  <a:txBody>
                    <a:bodyPr/>
                    <a:lstStyle/>
                    <a:p>
                      <a:pPr algn="l"/>
                      <a:r>
                        <a:rPr sz="900" b="0" i="0" u="none">
                          <a:solidFill>
                            <a:srgbClr val="333333"/>
                          </a:solidFill>
                          <a:latin typeface="Arial"/>
                        </a:rPr>
                        <a:t>Technology</a:t>
                      </a:r>
                    </a:p>
                  </a:txBody>
                  <a:tcPr marL="68580" marR="68580" marT="34290" marB="34290"/>
                </a:tc>
                <a:tc>
                  <a:txBody>
                    <a:bodyPr/>
                    <a:lstStyle/>
                    <a:p>
                      <a:pPr algn="r"/>
                      <a:r>
                        <a:rPr sz="900" b="0" i="0" u="none">
                          <a:solidFill>
                            <a:srgbClr val="333333"/>
                          </a:solidFill>
                          <a:latin typeface="Arial"/>
                        </a:rPr>
                        <a:t>4</a:t>
                      </a:r>
                    </a:p>
                  </a:txBody>
                  <a:tcPr marL="68580" marR="68580" marT="34290" marB="34290"/>
                </a:tc>
                <a:tc>
                  <a:txBody>
                    <a:bodyPr/>
                    <a:lstStyle/>
                    <a:p>
                      <a:pPr algn="r"/>
                      <a:r>
                        <a:rPr sz="900" b="0" i="0" u="none">
                          <a:solidFill>
                            <a:srgbClr val="333333"/>
                          </a:solidFill>
                          <a:latin typeface="Arial"/>
                        </a:rPr>
                        <a:t>15,4%</a:t>
                      </a:r>
                    </a:p>
                  </a:txBody>
                  <a:tcPr marL="68580" marR="68580" marT="34290" marB="34290"/>
                </a:tc>
                <a:extLst>
                  <a:ext uri="{0D108BD9-81ED-4DB2-BD59-A6C34878D82A}">
                    <a16:rowId xmlns:a16="http://schemas.microsoft.com/office/drawing/2014/main" val="10007"/>
                  </a:ext>
                </a:extLst>
              </a:tr>
              <a:tr h="205740">
                <a:tc>
                  <a:txBody>
                    <a:bodyPr/>
                    <a:lstStyle/>
                    <a:p>
                      <a:pPr algn="l"/>
                      <a:r>
                        <a:rPr sz="900" b="0" i="0" u="none">
                          <a:solidFill>
                            <a:srgbClr val="333333"/>
                          </a:solidFill>
                          <a:latin typeface="Arial"/>
                        </a:rPr>
                        <a:t>Telecommunications</a:t>
                      </a:r>
                    </a:p>
                  </a:txBody>
                  <a:tcPr marL="68580" marR="68580" marT="34290" marB="34290">
                    <a:solidFill>
                      <a:srgbClr val="EFEFEF"/>
                    </a:solidFill>
                  </a:tcPr>
                </a:tc>
                <a:tc>
                  <a:txBody>
                    <a:bodyPr/>
                    <a:lstStyle/>
                    <a:p>
                      <a:pPr algn="r"/>
                      <a:r>
                        <a:rPr sz="900" b="0" i="0" u="none">
                          <a:solidFill>
                            <a:srgbClr val="333333"/>
                          </a:solidFill>
                          <a:latin typeface="Arial"/>
                        </a:rPr>
                        <a:t>0</a:t>
                      </a:r>
                    </a:p>
                  </a:txBody>
                  <a:tcPr marL="68580" marR="68580" marT="34290" marB="34290">
                    <a:solidFill>
                      <a:srgbClr val="EFEFEF"/>
                    </a:solidFill>
                  </a:tcPr>
                </a:tc>
                <a:tc>
                  <a:txBody>
                    <a:bodyPr/>
                    <a:lstStyle/>
                    <a:p>
                      <a:pPr algn="r"/>
                      <a:r>
                        <a:rPr sz="900" b="0" i="0" u="none">
                          <a:solidFill>
                            <a:srgbClr val="333333"/>
                          </a:solidFill>
                          <a:latin typeface="Arial"/>
                        </a:rPr>
                        <a:t>0,0%</a:t>
                      </a:r>
                    </a:p>
                  </a:txBody>
                  <a:tcPr marL="68580" marR="68580" marT="34290" marB="34290">
                    <a:solidFill>
                      <a:srgbClr val="EFEFEF"/>
                    </a:solidFill>
                  </a:tcPr>
                </a:tc>
                <a:extLst>
                  <a:ext uri="{0D108BD9-81ED-4DB2-BD59-A6C34878D82A}">
                    <a16:rowId xmlns:a16="http://schemas.microsoft.com/office/drawing/2014/main" val="10008"/>
                  </a:ext>
                </a:extLst>
              </a:tr>
              <a:tr h="205740">
                <a:tc>
                  <a:txBody>
                    <a:bodyPr/>
                    <a:lstStyle/>
                    <a:p>
                      <a:pPr algn="l"/>
                      <a:r>
                        <a:rPr sz="900" b="0" i="0" u="none">
                          <a:solidFill>
                            <a:srgbClr val="333333"/>
                          </a:solidFill>
                          <a:latin typeface="Arial"/>
                        </a:rPr>
                        <a:t>Utilities</a:t>
                      </a:r>
                    </a:p>
                  </a:txBody>
                  <a:tcPr marL="68580" marR="68580" marT="34290" marB="34290"/>
                </a:tc>
                <a:tc>
                  <a:txBody>
                    <a:bodyPr/>
                    <a:lstStyle/>
                    <a:p>
                      <a:pPr algn="r"/>
                      <a:r>
                        <a:rPr sz="900" b="0" i="0" u="none">
                          <a:solidFill>
                            <a:srgbClr val="333333"/>
                          </a:solidFill>
                          <a:latin typeface="Arial"/>
                        </a:rPr>
                        <a:t>1</a:t>
                      </a:r>
                    </a:p>
                  </a:txBody>
                  <a:tcPr marL="68580" marR="68580" marT="34290" marB="34290"/>
                </a:tc>
                <a:tc>
                  <a:txBody>
                    <a:bodyPr/>
                    <a:lstStyle/>
                    <a:p>
                      <a:pPr algn="r"/>
                      <a:r>
                        <a:rPr sz="900" b="0" i="0" u="none">
                          <a:solidFill>
                            <a:srgbClr val="333333"/>
                          </a:solidFill>
                          <a:latin typeface="Arial"/>
                        </a:rPr>
                        <a:t>3,8%</a:t>
                      </a:r>
                    </a:p>
                  </a:txBody>
                  <a:tcPr marL="68580" marR="68580" marT="34290" marB="34290"/>
                </a:tc>
                <a:extLst>
                  <a:ext uri="{0D108BD9-81ED-4DB2-BD59-A6C34878D82A}">
                    <a16:rowId xmlns:a16="http://schemas.microsoft.com/office/drawing/2014/main" val="10009"/>
                  </a:ext>
                </a:extLst>
              </a:tr>
              <a:tr h="205740">
                <a:tc>
                  <a:txBody>
                    <a:bodyPr/>
                    <a:lstStyle/>
                    <a:p>
                      <a:pPr algn="l"/>
                      <a:r>
                        <a:rPr sz="900" b="0" i="0" u="none">
                          <a:solidFill>
                            <a:srgbClr val="333333"/>
                          </a:solidFill>
                          <a:latin typeface="Arial"/>
                        </a:rPr>
                        <a:t>Other, please specify:</a:t>
                      </a:r>
                    </a:p>
                  </a:txBody>
                  <a:tcPr marL="68580" marR="68580" marT="34290" marB="34290">
                    <a:solidFill>
                      <a:srgbClr val="EFEFEF"/>
                    </a:solidFill>
                  </a:tcPr>
                </a:tc>
                <a:tc>
                  <a:txBody>
                    <a:bodyPr/>
                    <a:lstStyle/>
                    <a:p>
                      <a:pPr algn="r"/>
                      <a:r>
                        <a:rPr sz="900" b="0" i="0" u="none">
                          <a:solidFill>
                            <a:srgbClr val="333333"/>
                          </a:solidFill>
                          <a:latin typeface="Arial"/>
                        </a:rPr>
                        <a:t>7</a:t>
                      </a:r>
                    </a:p>
                  </a:txBody>
                  <a:tcPr marL="68580" marR="68580" marT="34290" marB="34290">
                    <a:solidFill>
                      <a:srgbClr val="EFEFEF"/>
                    </a:solidFill>
                  </a:tcPr>
                </a:tc>
                <a:tc>
                  <a:txBody>
                    <a:bodyPr/>
                    <a:lstStyle/>
                    <a:p>
                      <a:pPr algn="r"/>
                      <a:r>
                        <a:rPr sz="900" b="0" i="0" u="none">
                          <a:solidFill>
                            <a:srgbClr val="333333"/>
                          </a:solidFill>
                          <a:latin typeface="Arial"/>
                        </a:rPr>
                        <a:t>26,9%</a:t>
                      </a:r>
                    </a:p>
                  </a:txBody>
                  <a:tcPr marL="68580" marR="68580" marT="34290" marB="34290">
                    <a:solidFill>
                      <a:srgbClr val="EFEFEF"/>
                    </a:solidFill>
                  </a:tcPr>
                </a:tc>
                <a:extLst>
                  <a:ext uri="{0D108BD9-81ED-4DB2-BD59-A6C34878D82A}">
                    <a16:rowId xmlns:a16="http://schemas.microsoft.com/office/drawing/2014/main" val="10010"/>
                  </a:ext>
                </a:extLst>
              </a:tr>
            </a:tbl>
          </a:graphicData>
        </a:graphic>
      </p:graphicFrame>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90500" y="1047751"/>
            <a:ext cx="8763000" cy="161583"/>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050" b="1">
                <a:latin typeface="Arial" pitchFamily="34" charset="0"/>
              </a:rPr>
              <a:t>2. In what segment are you listed?</a:t>
            </a:r>
          </a:p>
        </p:txBody>
      </p:sp>
      <p:sp>
        <p:nvSpPr>
          <p:cNvPr id="3" name="New shape"/>
          <p:cNvSpPr/>
          <p:nvPr/>
        </p:nvSpPr>
        <p:spPr>
          <a:xfrm>
            <a:off x="190500" y="1350646"/>
            <a:ext cx="8763000" cy="138499"/>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lang="fi-FI" sz="900">
                <a:latin typeface="Arial"/>
              </a:rPr>
              <a:t>Number of respondents</a:t>
            </a:r>
            <a:r>
              <a:rPr sz="900">
                <a:latin typeface="Arial"/>
              </a:rPr>
              <a:t>: 26</a:t>
            </a:r>
          </a:p>
        </p:txBody>
      </p:sp>
      <p:graphicFrame>
        <p:nvGraphicFramePr>
          <p:cNvPr id="4" name="ChartObject"/>
          <p:cNvGraphicFramePr/>
          <p:nvPr/>
        </p:nvGraphicFramePr>
        <p:xfrm>
          <a:off x="190500" y="1630680"/>
          <a:ext cx="6191250" cy="381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90500" y="1047751"/>
            <a:ext cx="8763000" cy="161583"/>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050" b="1">
                <a:latin typeface="Arial" pitchFamily="34" charset="0"/>
              </a:rPr>
              <a:t>2. In what segment are you listed?</a:t>
            </a:r>
          </a:p>
        </p:txBody>
      </p:sp>
      <p:sp>
        <p:nvSpPr>
          <p:cNvPr id="3" name="New shape"/>
          <p:cNvSpPr/>
          <p:nvPr/>
        </p:nvSpPr>
        <p:spPr>
          <a:xfrm>
            <a:off x="190500" y="1350646"/>
            <a:ext cx="8763000" cy="138499"/>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lang="fi-FI" sz="900">
                <a:latin typeface="Arial"/>
              </a:rPr>
              <a:t>Number of respondents</a:t>
            </a:r>
            <a:r>
              <a:rPr sz="900">
                <a:latin typeface="Arial"/>
              </a:rPr>
              <a:t>: 26</a:t>
            </a:r>
          </a:p>
        </p:txBody>
      </p:sp>
      <p:graphicFrame>
        <p:nvGraphicFramePr>
          <p:cNvPr id="4" name="New Table"/>
          <p:cNvGraphicFramePr>
            <a:graphicFrameLocks noGrp="1"/>
          </p:cNvGraphicFramePr>
          <p:nvPr/>
        </p:nvGraphicFramePr>
        <p:xfrm>
          <a:off x="190500" y="1630680"/>
          <a:ext cx="8763000" cy="1234440"/>
        </p:xfrm>
        <a:graphic>
          <a:graphicData uri="http://schemas.openxmlformats.org/drawingml/2006/table">
            <a:tbl>
              <a:tblPr firstRow="1" bandRow="1"/>
              <a:tblGrid>
                <a:gridCol w="2921000">
                  <a:extLst>
                    <a:ext uri="{9D8B030D-6E8A-4147-A177-3AD203B41FA5}">
                      <a16:colId xmlns:a16="http://schemas.microsoft.com/office/drawing/2014/main" val="20000"/>
                    </a:ext>
                  </a:extLst>
                </a:gridCol>
                <a:gridCol w="2921000">
                  <a:extLst>
                    <a:ext uri="{9D8B030D-6E8A-4147-A177-3AD203B41FA5}">
                      <a16:colId xmlns:a16="http://schemas.microsoft.com/office/drawing/2014/main" val="20001"/>
                    </a:ext>
                  </a:extLst>
                </a:gridCol>
                <a:gridCol w="2921000">
                  <a:extLst>
                    <a:ext uri="{9D8B030D-6E8A-4147-A177-3AD203B41FA5}">
                      <a16:colId xmlns:a16="http://schemas.microsoft.com/office/drawing/2014/main" val="20002"/>
                    </a:ext>
                  </a:extLst>
                </a:gridCol>
              </a:tblGrid>
              <a:tr h="205740">
                <a:tc>
                  <a:txBody>
                    <a:bodyPr/>
                    <a:lstStyle/>
                    <a:p>
                      <a:pPr algn="ctr"/>
                      <a:endParaRPr sz="900" b="1" i="0" u="none">
                        <a:solidFill>
                          <a:srgbClr val="333333"/>
                        </a:solidFill>
                        <a:latin typeface="Arial" pitchFamily="34" charset="0"/>
                      </a:endParaRPr>
                    </a:p>
                  </a:txBody>
                  <a:tcPr marL="68580" marR="68580" marT="34290" marB="34290">
                    <a:lnB w="25400">
                      <a:solidFill>
                        <a:srgbClr val="124456"/>
                      </a:solidFill>
                    </a:lnB>
                  </a:tcPr>
                </a:tc>
                <a:tc>
                  <a:txBody>
                    <a:bodyPr/>
                    <a:lstStyle/>
                    <a:p>
                      <a:pPr algn="ctr"/>
                      <a:r>
                        <a:rPr sz="900" b="1" i="0" u="none">
                          <a:solidFill>
                            <a:srgbClr val="333333"/>
                          </a:solidFill>
                          <a:latin typeface="Arial"/>
                        </a:rPr>
                        <a:t>n</a:t>
                      </a:r>
                    </a:p>
                  </a:txBody>
                  <a:tcPr marL="68580" marR="68580" marT="34290" marB="34290">
                    <a:lnB w="25400">
                      <a:solidFill>
                        <a:srgbClr val="124456"/>
                      </a:solidFill>
                    </a:lnB>
                  </a:tcPr>
                </a:tc>
                <a:tc>
                  <a:txBody>
                    <a:bodyPr/>
                    <a:lstStyle/>
                    <a:p>
                      <a:pPr algn="ctr"/>
                      <a:r>
                        <a:rPr sz="900" b="1" i="0" u="none">
                          <a:solidFill>
                            <a:srgbClr val="333333"/>
                          </a:solidFill>
                          <a:latin typeface="Arial"/>
                        </a:rPr>
                        <a:t>Prosentti</a:t>
                      </a:r>
                    </a:p>
                  </a:txBody>
                  <a:tcPr marL="68580" marR="68580" marT="34290" marB="34290">
                    <a:lnB w="25400">
                      <a:solidFill>
                        <a:srgbClr val="124456"/>
                      </a:solidFill>
                    </a:lnB>
                  </a:tcPr>
                </a:tc>
                <a:extLst>
                  <a:ext uri="{0D108BD9-81ED-4DB2-BD59-A6C34878D82A}">
                    <a16:rowId xmlns:a16="http://schemas.microsoft.com/office/drawing/2014/main" val="10000"/>
                  </a:ext>
                </a:extLst>
              </a:tr>
              <a:tr h="342900">
                <a:tc>
                  <a:txBody>
                    <a:bodyPr/>
                    <a:lstStyle/>
                    <a:p>
                      <a:pPr algn="l"/>
                      <a:r>
                        <a:rPr sz="900" b="0" i="0" u="none">
                          <a:solidFill>
                            <a:srgbClr val="333333"/>
                          </a:solidFill>
                          <a:latin typeface="Arial"/>
                        </a:rPr>
                        <a:t>Large Cap – companies with a share value over EUR 1 billion</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9</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34,6%</a:t>
                      </a:r>
                    </a:p>
                  </a:txBody>
                  <a:tcPr marL="68580" marR="68580" marT="34290" marB="34290">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1"/>
                  </a:ext>
                </a:extLst>
              </a:tr>
              <a:tr h="342900">
                <a:tc>
                  <a:txBody>
                    <a:bodyPr/>
                    <a:lstStyle/>
                    <a:p>
                      <a:pPr algn="l"/>
                      <a:r>
                        <a:rPr sz="900" b="0" i="0" u="none">
                          <a:solidFill>
                            <a:srgbClr val="333333"/>
                          </a:solidFill>
                          <a:latin typeface="Arial"/>
                        </a:rPr>
                        <a:t>Mid Cap – companies with a share value exceeding EUR 150 million but not more than EUR 1 billion</a:t>
                      </a:r>
                    </a:p>
                  </a:txBody>
                  <a:tcPr marL="68580" marR="68580" marT="34290" marB="34290">
                    <a:solidFill>
                      <a:srgbClr val="EFEFEF"/>
                    </a:solidFill>
                  </a:tcPr>
                </a:tc>
                <a:tc>
                  <a:txBody>
                    <a:bodyPr/>
                    <a:lstStyle/>
                    <a:p>
                      <a:pPr algn="r"/>
                      <a:r>
                        <a:rPr sz="900" b="0" i="0" u="none">
                          <a:solidFill>
                            <a:srgbClr val="333333"/>
                          </a:solidFill>
                          <a:latin typeface="Arial"/>
                        </a:rPr>
                        <a:t>6</a:t>
                      </a:r>
                    </a:p>
                  </a:txBody>
                  <a:tcPr marL="68580" marR="68580" marT="34290" marB="34290">
                    <a:solidFill>
                      <a:srgbClr val="EFEFEF"/>
                    </a:solidFill>
                  </a:tcPr>
                </a:tc>
                <a:tc>
                  <a:txBody>
                    <a:bodyPr/>
                    <a:lstStyle/>
                    <a:p>
                      <a:pPr algn="r"/>
                      <a:r>
                        <a:rPr sz="900" b="0" i="0" u="none">
                          <a:solidFill>
                            <a:srgbClr val="333333"/>
                          </a:solidFill>
                          <a:latin typeface="Arial"/>
                        </a:rPr>
                        <a:t>23,1%</a:t>
                      </a:r>
                    </a:p>
                  </a:txBody>
                  <a:tcPr marL="68580" marR="68580" marT="34290" marB="34290">
                    <a:solidFill>
                      <a:srgbClr val="EFEFEF"/>
                    </a:solidFill>
                  </a:tcPr>
                </a:tc>
                <a:extLst>
                  <a:ext uri="{0D108BD9-81ED-4DB2-BD59-A6C34878D82A}">
                    <a16:rowId xmlns:a16="http://schemas.microsoft.com/office/drawing/2014/main" val="10002"/>
                  </a:ext>
                </a:extLst>
              </a:tr>
              <a:tr h="342900">
                <a:tc>
                  <a:txBody>
                    <a:bodyPr/>
                    <a:lstStyle/>
                    <a:p>
                      <a:pPr algn="l"/>
                      <a:r>
                        <a:rPr sz="900" b="0" i="0" u="none">
                          <a:solidFill>
                            <a:srgbClr val="333333"/>
                          </a:solidFill>
                          <a:latin typeface="Arial"/>
                        </a:rPr>
                        <a:t>Small Cap – companies with a share value up to EUR 150 million</a:t>
                      </a:r>
                    </a:p>
                  </a:txBody>
                  <a:tcPr marL="68580" marR="68580" marT="34290" marB="34290"/>
                </a:tc>
                <a:tc>
                  <a:txBody>
                    <a:bodyPr/>
                    <a:lstStyle/>
                    <a:p>
                      <a:pPr algn="r"/>
                      <a:r>
                        <a:rPr sz="900" b="0" i="0" u="none">
                          <a:solidFill>
                            <a:srgbClr val="333333"/>
                          </a:solidFill>
                          <a:latin typeface="Arial"/>
                        </a:rPr>
                        <a:t>11</a:t>
                      </a:r>
                    </a:p>
                  </a:txBody>
                  <a:tcPr marL="68580" marR="68580" marT="34290" marB="34290"/>
                </a:tc>
                <a:tc>
                  <a:txBody>
                    <a:bodyPr/>
                    <a:lstStyle/>
                    <a:p>
                      <a:pPr algn="r"/>
                      <a:r>
                        <a:rPr sz="900" b="0" i="0" u="none">
                          <a:solidFill>
                            <a:srgbClr val="333333"/>
                          </a:solidFill>
                          <a:latin typeface="Arial"/>
                        </a:rPr>
                        <a:t>42,3%</a:t>
                      </a:r>
                    </a:p>
                  </a:txBody>
                  <a:tcPr marL="68580" marR="68580" marT="34290" marB="34290"/>
                </a:tc>
                <a:extLst>
                  <a:ext uri="{0D108BD9-81ED-4DB2-BD59-A6C34878D82A}">
                    <a16:rowId xmlns:a16="http://schemas.microsoft.com/office/drawing/2014/main" val="10003"/>
                  </a:ext>
                </a:extLst>
              </a:tr>
            </a:tbl>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90500" y="1047751"/>
            <a:ext cx="8763000" cy="161583"/>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050" b="1">
                <a:latin typeface="Arial" pitchFamily="34" charset="0"/>
              </a:rPr>
              <a:t>3. What is your role?</a:t>
            </a:r>
          </a:p>
        </p:txBody>
      </p:sp>
      <p:sp>
        <p:nvSpPr>
          <p:cNvPr id="3" name="New shape"/>
          <p:cNvSpPr/>
          <p:nvPr/>
        </p:nvSpPr>
        <p:spPr>
          <a:xfrm>
            <a:off x="190500" y="1350646"/>
            <a:ext cx="8763000" cy="138499"/>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lang="fi-FI" sz="900">
                <a:latin typeface="Arial"/>
              </a:rPr>
              <a:t>Number of respondents</a:t>
            </a:r>
            <a:r>
              <a:rPr sz="900">
                <a:latin typeface="Arial"/>
              </a:rPr>
              <a:t>: 26</a:t>
            </a:r>
          </a:p>
        </p:txBody>
      </p:sp>
      <p:graphicFrame>
        <p:nvGraphicFramePr>
          <p:cNvPr id="4" name="ChartObject"/>
          <p:cNvGraphicFramePr/>
          <p:nvPr/>
        </p:nvGraphicFramePr>
        <p:xfrm>
          <a:off x="190500" y="1630680"/>
          <a:ext cx="6191250" cy="381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90500" y="1047751"/>
            <a:ext cx="8763000" cy="161583"/>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050" b="1">
                <a:latin typeface="Arial" pitchFamily="34" charset="0"/>
              </a:rPr>
              <a:t>3. What is your role?</a:t>
            </a:r>
          </a:p>
        </p:txBody>
      </p:sp>
      <p:sp>
        <p:nvSpPr>
          <p:cNvPr id="3" name="New shape"/>
          <p:cNvSpPr/>
          <p:nvPr/>
        </p:nvSpPr>
        <p:spPr>
          <a:xfrm>
            <a:off x="190500" y="1350646"/>
            <a:ext cx="8763000" cy="138499"/>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lang="fi-FI" sz="900">
                <a:latin typeface="Arial"/>
              </a:rPr>
              <a:t>Number of respondents</a:t>
            </a:r>
            <a:r>
              <a:rPr sz="900">
                <a:latin typeface="Arial"/>
              </a:rPr>
              <a:t>: 26</a:t>
            </a:r>
          </a:p>
        </p:txBody>
      </p:sp>
      <p:graphicFrame>
        <p:nvGraphicFramePr>
          <p:cNvPr id="4" name="New Table"/>
          <p:cNvGraphicFramePr>
            <a:graphicFrameLocks noGrp="1"/>
          </p:cNvGraphicFramePr>
          <p:nvPr/>
        </p:nvGraphicFramePr>
        <p:xfrm>
          <a:off x="190500" y="1630680"/>
          <a:ext cx="8763000" cy="822960"/>
        </p:xfrm>
        <a:graphic>
          <a:graphicData uri="http://schemas.openxmlformats.org/drawingml/2006/table">
            <a:tbl>
              <a:tblPr firstRow="1" bandRow="1"/>
              <a:tblGrid>
                <a:gridCol w="2921000">
                  <a:extLst>
                    <a:ext uri="{9D8B030D-6E8A-4147-A177-3AD203B41FA5}">
                      <a16:colId xmlns:a16="http://schemas.microsoft.com/office/drawing/2014/main" val="20000"/>
                    </a:ext>
                  </a:extLst>
                </a:gridCol>
                <a:gridCol w="2921000">
                  <a:extLst>
                    <a:ext uri="{9D8B030D-6E8A-4147-A177-3AD203B41FA5}">
                      <a16:colId xmlns:a16="http://schemas.microsoft.com/office/drawing/2014/main" val="20001"/>
                    </a:ext>
                  </a:extLst>
                </a:gridCol>
                <a:gridCol w="2921000">
                  <a:extLst>
                    <a:ext uri="{9D8B030D-6E8A-4147-A177-3AD203B41FA5}">
                      <a16:colId xmlns:a16="http://schemas.microsoft.com/office/drawing/2014/main" val="20002"/>
                    </a:ext>
                  </a:extLst>
                </a:gridCol>
              </a:tblGrid>
              <a:tr h="205740">
                <a:tc>
                  <a:txBody>
                    <a:bodyPr/>
                    <a:lstStyle/>
                    <a:p>
                      <a:pPr algn="ctr"/>
                      <a:endParaRPr sz="900" b="1" i="0" u="none">
                        <a:solidFill>
                          <a:srgbClr val="333333"/>
                        </a:solidFill>
                        <a:latin typeface="Arial" pitchFamily="34" charset="0"/>
                      </a:endParaRPr>
                    </a:p>
                  </a:txBody>
                  <a:tcPr marL="68580" marR="68580" marT="34290" marB="34290">
                    <a:lnB w="25400">
                      <a:solidFill>
                        <a:srgbClr val="124456"/>
                      </a:solidFill>
                    </a:lnB>
                  </a:tcPr>
                </a:tc>
                <a:tc>
                  <a:txBody>
                    <a:bodyPr/>
                    <a:lstStyle/>
                    <a:p>
                      <a:pPr algn="ctr"/>
                      <a:r>
                        <a:rPr sz="900" b="1" i="0" u="none">
                          <a:solidFill>
                            <a:srgbClr val="333333"/>
                          </a:solidFill>
                          <a:latin typeface="Arial"/>
                        </a:rPr>
                        <a:t>n</a:t>
                      </a:r>
                    </a:p>
                  </a:txBody>
                  <a:tcPr marL="68580" marR="68580" marT="34290" marB="34290">
                    <a:lnB w="25400">
                      <a:solidFill>
                        <a:srgbClr val="124456"/>
                      </a:solidFill>
                    </a:lnB>
                  </a:tcPr>
                </a:tc>
                <a:tc>
                  <a:txBody>
                    <a:bodyPr/>
                    <a:lstStyle/>
                    <a:p>
                      <a:pPr algn="ctr"/>
                      <a:r>
                        <a:rPr sz="900" b="1" i="0" u="none">
                          <a:solidFill>
                            <a:srgbClr val="333333"/>
                          </a:solidFill>
                          <a:latin typeface="Arial"/>
                        </a:rPr>
                        <a:t>Prosentti</a:t>
                      </a:r>
                    </a:p>
                  </a:txBody>
                  <a:tcPr marL="68580" marR="68580" marT="34290" marB="34290">
                    <a:lnB w="25400">
                      <a:solidFill>
                        <a:srgbClr val="124456"/>
                      </a:solidFill>
                    </a:lnB>
                  </a:tcPr>
                </a:tc>
                <a:extLst>
                  <a:ext uri="{0D108BD9-81ED-4DB2-BD59-A6C34878D82A}">
                    <a16:rowId xmlns:a16="http://schemas.microsoft.com/office/drawing/2014/main" val="10000"/>
                  </a:ext>
                </a:extLst>
              </a:tr>
              <a:tr h="205740">
                <a:tc>
                  <a:txBody>
                    <a:bodyPr/>
                    <a:lstStyle/>
                    <a:p>
                      <a:pPr algn="l"/>
                      <a:r>
                        <a:rPr sz="900" b="0" i="0" u="none">
                          <a:solidFill>
                            <a:srgbClr val="333333"/>
                          </a:solidFill>
                          <a:latin typeface="Arial"/>
                        </a:rPr>
                        <a:t>CFO</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5</a:t>
                      </a:r>
                    </a:p>
                  </a:txBody>
                  <a:tcPr marL="68580" marR="68580" marT="34290" marB="34290">
                    <a:lnT w="25400" cap="flat" cmpd="sng" algn="ctr">
                      <a:solidFill>
                        <a:srgbClr val="124456"/>
                      </a:solidFill>
                      <a:prstDash val="solid"/>
                      <a:round/>
                      <a:headEnd type="none" w="med" len="med"/>
                      <a:tailEnd type="none" w="med" len="med"/>
                    </a:lnT>
                  </a:tcPr>
                </a:tc>
                <a:tc>
                  <a:txBody>
                    <a:bodyPr/>
                    <a:lstStyle/>
                    <a:p>
                      <a:pPr algn="r"/>
                      <a:r>
                        <a:rPr sz="900" b="0" i="0" u="none">
                          <a:solidFill>
                            <a:srgbClr val="333333"/>
                          </a:solidFill>
                          <a:latin typeface="Arial"/>
                        </a:rPr>
                        <a:t>19,2%</a:t>
                      </a:r>
                    </a:p>
                  </a:txBody>
                  <a:tcPr marL="68580" marR="68580" marT="34290" marB="34290">
                    <a:lnT w="25400" cap="flat" cmpd="sng" algn="ctr">
                      <a:solidFill>
                        <a:srgbClr val="124456"/>
                      </a:solidFill>
                      <a:prstDash val="solid"/>
                      <a:round/>
                      <a:headEnd type="none" w="med" len="med"/>
                      <a:tailEnd type="none" w="med" len="med"/>
                    </a:lnT>
                  </a:tcPr>
                </a:tc>
                <a:extLst>
                  <a:ext uri="{0D108BD9-81ED-4DB2-BD59-A6C34878D82A}">
                    <a16:rowId xmlns:a16="http://schemas.microsoft.com/office/drawing/2014/main" val="10001"/>
                  </a:ext>
                </a:extLst>
              </a:tr>
              <a:tr h="205740">
                <a:tc>
                  <a:txBody>
                    <a:bodyPr/>
                    <a:lstStyle/>
                    <a:p>
                      <a:pPr algn="l"/>
                      <a:r>
                        <a:rPr sz="900" b="0" i="0" u="none">
                          <a:solidFill>
                            <a:srgbClr val="333333"/>
                          </a:solidFill>
                          <a:latin typeface="Arial"/>
                        </a:rPr>
                        <a:t>Head of financial reporting</a:t>
                      </a:r>
                    </a:p>
                  </a:txBody>
                  <a:tcPr marL="68580" marR="68580" marT="34290" marB="34290">
                    <a:solidFill>
                      <a:srgbClr val="EFEFEF"/>
                    </a:solidFill>
                  </a:tcPr>
                </a:tc>
                <a:tc>
                  <a:txBody>
                    <a:bodyPr/>
                    <a:lstStyle/>
                    <a:p>
                      <a:pPr algn="r"/>
                      <a:r>
                        <a:rPr sz="900" b="0" i="0" u="none">
                          <a:solidFill>
                            <a:srgbClr val="333333"/>
                          </a:solidFill>
                          <a:latin typeface="Arial"/>
                        </a:rPr>
                        <a:t>9</a:t>
                      </a:r>
                    </a:p>
                  </a:txBody>
                  <a:tcPr marL="68580" marR="68580" marT="34290" marB="34290">
                    <a:solidFill>
                      <a:srgbClr val="EFEFEF"/>
                    </a:solidFill>
                  </a:tcPr>
                </a:tc>
                <a:tc>
                  <a:txBody>
                    <a:bodyPr/>
                    <a:lstStyle/>
                    <a:p>
                      <a:pPr algn="r"/>
                      <a:r>
                        <a:rPr sz="900" b="0" i="0" u="none">
                          <a:solidFill>
                            <a:srgbClr val="333333"/>
                          </a:solidFill>
                          <a:latin typeface="Arial"/>
                        </a:rPr>
                        <a:t>34,6%</a:t>
                      </a:r>
                    </a:p>
                  </a:txBody>
                  <a:tcPr marL="68580" marR="68580" marT="34290" marB="34290">
                    <a:solidFill>
                      <a:srgbClr val="EFEFEF"/>
                    </a:solidFill>
                  </a:tcPr>
                </a:tc>
                <a:extLst>
                  <a:ext uri="{0D108BD9-81ED-4DB2-BD59-A6C34878D82A}">
                    <a16:rowId xmlns:a16="http://schemas.microsoft.com/office/drawing/2014/main" val="10002"/>
                  </a:ext>
                </a:extLst>
              </a:tr>
              <a:tr h="205740">
                <a:tc>
                  <a:txBody>
                    <a:bodyPr/>
                    <a:lstStyle/>
                    <a:p>
                      <a:pPr algn="l"/>
                      <a:r>
                        <a:rPr sz="900" b="0" i="0" u="none">
                          <a:solidFill>
                            <a:srgbClr val="333333"/>
                          </a:solidFill>
                          <a:latin typeface="Arial"/>
                        </a:rPr>
                        <a:t>Other, please specify:</a:t>
                      </a:r>
                    </a:p>
                  </a:txBody>
                  <a:tcPr marL="68580" marR="68580" marT="34290" marB="34290"/>
                </a:tc>
                <a:tc>
                  <a:txBody>
                    <a:bodyPr/>
                    <a:lstStyle/>
                    <a:p>
                      <a:pPr algn="r"/>
                      <a:r>
                        <a:rPr sz="900" b="0" i="0" u="none">
                          <a:solidFill>
                            <a:srgbClr val="333333"/>
                          </a:solidFill>
                          <a:latin typeface="Arial"/>
                        </a:rPr>
                        <a:t>12</a:t>
                      </a:r>
                    </a:p>
                  </a:txBody>
                  <a:tcPr marL="68580" marR="68580" marT="34290" marB="34290"/>
                </a:tc>
                <a:tc>
                  <a:txBody>
                    <a:bodyPr/>
                    <a:lstStyle/>
                    <a:p>
                      <a:pPr algn="r"/>
                      <a:r>
                        <a:rPr sz="900" b="0" i="0" u="none">
                          <a:solidFill>
                            <a:srgbClr val="333333"/>
                          </a:solidFill>
                          <a:latin typeface="Arial"/>
                        </a:rPr>
                        <a:t>46,2%</a:t>
                      </a:r>
                    </a:p>
                  </a:txBody>
                  <a:tcPr marL="68580" marR="68580" marT="34290" marB="34290"/>
                </a:tc>
                <a:extLst>
                  <a:ext uri="{0D108BD9-81ED-4DB2-BD59-A6C34878D82A}">
                    <a16:rowId xmlns:a16="http://schemas.microsoft.com/office/drawing/2014/main" val="10003"/>
                  </a:ext>
                </a:extLst>
              </a:tr>
            </a:tbl>
          </a:graphicData>
        </a:graphic>
      </p:graphicFrame>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90500" y="1047751"/>
            <a:ext cx="8763000" cy="323165"/>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sz="1050" b="1">
                <a:latin typeface="Arial" pitchFamily="34" charset="0"/>
              </a:rPr>
              <a:t>4. Please indicate when you started to submit your financial statements according to the ESEF financial reporting requirements (i.e., in XBRL format)?</a:t>
            </a:r>
          </a:p>
        </p:txBody>
      </p:sp>
      <p:sp>
        <p:nvSpPr>
          <p:cNvPr id="3" name="New shape"/>
          <p:cNvSpPr/>
          <p:nvPr/>
        </p:nvSpPr>
        <p:spPr>
          <a:xfrm>
            <a:off x="190500" y="1510666"/>
            <a:ext cx="8763000" cy="138499"/>
          </a:xfrm>
          <a:prstGeom prst="rect">
            <a:avLst/>
          </a:prstGeom>
          <a:noFill/>
          <a:ln>
            <a:noFill/>
          </a:ln>
        </p:spPr>
        <p:style>
          <a:lnRef idx="2">
            <a:schemeClr val="accent1">
              <a:shade val="50000"/>
            </a:schemeClr>
          </a:lnRef>
          <a:fillRef idx="1">
            <a:schemeClr val="accent1"/>
          </a:fillRef>
          <a:effectRef idx="0">
            <a:schemeClr val="accent1"/>
          </a:effectRef>
          <a:fontRef idx="minor">
            <a:srgbClr val="333333"/>
          </a:fontRef>
        </p:style>
        <p:txBody>
          <a:bodyPr lIns="0" tIns="0" rIns="0" bIns="0" rtlCol="0" anchor="t">
            <a:spAutoFit/>
          </a:bodyPr>
          <a:lstStyle/>
          <a:p>
            <a:r>
              <a:rPr lang="fi-FI" sz="900">
                <a:latin typeface="Arial"/>
              </a:rPr>
              <a:t>Number of respondents</a:t>
            </a:r>
            <a:r>
              <a:rPr sz="900">
                <a:latin typeface="Arial"/>
              </a:rPr>
              <a:t>: 26</a:t>
            </a:r>
          </a:p>
        </p:txBody>
      </p:sp>
      <p:graphicFrame>
        <p:nvGraphicFramePr>
          <p:cNvPr id="4" name="ChartObject"/>
          <p:cNvGraphicFramePr/>
          <p:nvPr>
            <p:extLst>
              <p:ext uri="{D42A27DB-BD31-4B8C-83A1-F6EECF244321}">
                <p14:modId xmlns:p14="http://schemas.microsoft.com/office/powerpoint/2010/main" val="3977666607"/>
              </p:ext>
            </p:extLst>
          </p:nvPr>
        </p:nvGraphicFramePr>
        <p:xfrm>
          <a:off x="190500" y="1790700"/>
          <a:ext cx="6191250" cy="3810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3.9600.0"/>
  <p:tag name="AS_RELEASE_DATE" val="2016.01.27"/>
  <p:tag name="AS_TITLE" val="Aspose.Slides for .NET 4.0 Client Profile"/>
  <p:tag name="AS_VERSION" val="16.1.0.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325</TotalTime>
  <Words>3895</Words>
  <Application>Microsoft Macintosh PowerPoint</Application>
  <PresentationFormat>On-screen Show (4:3)</PresentationFormat>
  <Paragraphs>643</Paragraphs>
  <Slides>34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34</vt:i4>
      </vt:variant>
    </vt:vector>
  </HeadingPairs>
  <TitlesOfParts>
    <vt:vector size="37" baseType="lpstr">
      <vt:lpstr>Arial</vt:lpstr>
      <vt:lpstr>Calibri</vt:lpstr>
      <vt:lpstr>Office Theme</vt:lpstr>
      <vt:lpstr>PowerPoint Presentation</vt:lpstr>
      <vt:lpstr>Survey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Observations on trends 2019 -&gt; 2020 -&gt; 2021 -&gt; 2022</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Esko Penttinen</cp:lastModifiedBy>
  <cp:revision>33</cp:revision>
  <cp:lastPrinted>2021-04-27T10:03:43Z</cp:lastPrinted>
  <dcterms:created xsi:type="dcterms:W3CDTF">2020-04-20T08:04:58Z</dcterms:created>
  <dcterms:modified xsi:type="dcterms:W3CDTF">2022-06-06T06:21:47Z</dcterms:modified>
</cp:coreProperties>
</file>